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TI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2"/>
  </p:notesMasterIdLst>
  <p:handoutMasterIdLst>
    <p:handoutMasterId r:id="rId23"/>
  </p:handoutMasterIdLst>
  <p:sldIdLst>
    <p:sldId id="293" r:id="rId2"/>
    <p:sldId id="334" r:id="rId3"/>
    <p:sldId id="353" r:id="rId4"/>
    <p:sldId id="351" r:id="rId5"/>
    <p:sldId id="350" r:id="rId6"/>
    <p:sldId id="352" r:id="rId7"/>
    <p:sldId id="333" r:id="rId8"/>
    <p:sldId id="335" r:id="rId9"/>
    <p:sldId id="324" r:id="rId10"/>
    <p:sldId id="337" r:id="rId11"/>
    <p:sldId id="339" r:id="rId12"/>
    <p:sldId id="336" r:id="rId13"/>
    <p:sldId id="332" r:id="rId14"/>
    <p:sldId id="338" r:id="rId15"/>
    <p:sldId id="342" r:id="rId16"/>
    <p:sldId id="343" r:id="rId17"/>
    <p:sldId id="344" r:id="rId18"/>
    <p:sldId id="345" r:id="rId19"/>
    <p:sldId id="346" r:id="rId20"/>
    <p:sldId id="348" r:id="rId21"/>
  </p:sldIdLst>
  <p:sldSz cx="9144000" cy="6858000" type="screen4x3"/>
  <p:notesSz cx="6858000" cy="92964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pos="2112">
          <p15:clr>
            <a:srgbClr val="A4A3A4"/>
          </p15:clr>
        </p15:guide>
        <p15:guide id="4" orient="horz" pos="3840">
          <p15:clr>
            <a:srgbClr val="A4A3A4"/>
          </p15:clr>
        </p15:guide>
        <p15:guide id="5" pos="5520">
          <p15:clr>
            <a:srgbClr val="A4A3A4"/>
          </p15:clr>
        </p15:guide>
        <p15:guide id="6" pos="14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5374"/>
    <a:srgbClr val="2DC3FF"/>
    <a:srgbClr val="A7E6FF"/>
    <a:srgbClr val="6DD5FF"/>
    <a:srgbClr val="D5F3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329" autoAdjust="0"/>
    <p:restoredTop sz="41713" autoAdjust="0"/>
  </p:normalViewPr>
  <p:slideViewPr>
    <p:cSldViewPr>
      <p:cViewPr varScale="1">
        <p:scale>
          <a:sx n="40" d="100"/>
          <a:sy n="40" d="100"/>
        </p:scale>
        <p:origin x="1800" y="48"/>
      </p:cViewPr>
      <p:guideLst>
        <p:guide orient="horz" pos="2160"/>
        <p:guide pos="2880"/>
        <p:guide pos="2112"/>
        <p:guide orient="horz" pos="3840"/>
        <p:guide pos="5520"/>
        <p:guide pos="144"/>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138"/>
          </a:xfrm>
          <a:prstGeom prst="rect">
            <a:avLst/>
          </a:prstGeom>
        </p:spPr>
        <p:txBody>
          <a:bodyPr vert="horz" lIns="91440" tIns="45720" rIns="91440" bIns="45720" rtlCol="0"/>
          <a:lstStyle>
            <a:lvl1pPr algn="l">
              <a:defRPr sz="1200">
                <a:latin typeface="Arial" charset="0"/>
                <a:cs typeface="Arial" charset="0"/>
              </a:defRPr>
            </a:lvl1pPr>
          </a:lstStyle>
          <a:p>
            <a:pPr>
              <a:defRPr/>
            </a:pPr>
            <a:endParaRPr lang="en-US"/>
          </a:p>
        </p:txBody>
      </p:sp>
      <p:sp>
        <p:nvSpPr>
          <p:cNvPr id="3" name="Date Placeholder 2"/>
          <p:cNvSpPr>
            <a:spLocks noGrp="1"/>
          </p:cNvSpPr>
          <p:nvPr>
            <p:ph type="dt" sz="quarter" idx="1"/>
          </p:nvPr>
        </p:nvSpPr>
        <p:spPr>
          <a:xfrm>
            <a:off x="3884613" y="0"/>
            <a:ext cx="2971800" cy="465138"/>
          </a:xfrm>
          <a:prstGeom prst="rect">
            <a:avLst/>
          </a:prstGeom>
        </p:spPr>
        <p:txBody>
          <a:bodyPr vert="horz" lIns="91440" tIns="45720" rIns="91440" bIns="45720" rtlCol="0"/>
          <a:lstStyle>
            <a:lvl1pPr algn="r">
              <a:defRPr sz="1200">
                <a:latin typeface="Arial" charset="0"/>
                <a:cs typeface="Arial" charset="0"/>
              </a:defRPr>
            </a:lvl1pPr>
          </a:lstStyle>
          <a:p>
            <a:pPr>
              <a:defRPr/>
            </a:pPr>
            <a:fld id="{7BC293EA-3127-499B-8E7B-82B20C6974B0}" type="datetimeFigureOut">
              <a:rPr lang="en-US"/>
              <a:pPr>
                <a:defRPr/>
              </a:pPr>
              <a:t>8/17/2017</a:t>
            </a:fld>
            <a:endParaRPr lang="en-US"/>
          </a:p>
        </p:txBody>
      </p:sp>
      <p:sp>
        <p:nvSpPr>
          <p:cNvPr id="4" name="Footer Placeholder 3"/>
          <p:cNvSpPr>
            <a:spLocks noGrp="1"/>
          </p:cNvSpPr>
          <p:nvPr>
            <p:ph type="ftr" sz="quarter" idx="2"/>
          </p:nvPr>
        </p:nvSpPr>
        <p:spPr>
          <a:xfrm>
            <a:off x="0" y="8829675"/>
            <a:ext cx="2971800" cy="465138"/>
          </a:xfrm>
          <a:prstGeom prst="rect">
            <a:avLst/>
          </a:prstGeom>
        </p:spPr>
        <p:txBody>
          <a:bodyPr vert="horz" lIns="91440" tIns="45720" rIns="91440" bIns="45720" rtlCol="0" anchor="b"/>
          <a:lstStyle>
            <a:lvl1pPr algn="l">
              <a:defRPr sz="1200">
                <a:latin typeface="Arial" charset="0"/>
                <a:cs typeface="Arial" charset="0"/>
              </a:defRPr>
            </a:lvl1pPr>
          </a:lstStyle>
          <a:p>
            <a:pPr>
              <a:defRPr/>
            </a:pPr>
            <a:endParaRPr lang="en-US"/>
          </a:p>
        </p:txBody>
      </p:sp>
      <p:sp>
        <p:nvSpPr>
          <p:cNvPr id="5" name="Slide Number Placeholder 4"/>
          <p:cNvSpPr>
            <a:spLocks noGrp="1"/>
          </p:cNvSpPr>
          <p:nvPr>
            <p:ph type="sldNum" sz="quarter" idx="3"/>
          </p:nvPr>
        </p:nvSpPr>
        <p:spPr>
          <a:xfrm>
            <a:off x="3884613" y="8829675"/>
            <a:ext cx="2971800" cy="465138"/>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C8057AD5-3292-46A5-836E-46B7820973E2}" type="slidenum">
              <a:rPr lang="en-US" altLang="en-US"/>
              <a:pPr/>
              <a:t>‹#›</a:t>
            </a:fld>
            <a:endParaRPr lang="en-US" altLang="en-US"/>
          </a:p>
        </p:txBody>
      </p:sp>
    </p:spTree>
    <p:extLst>
      <p:ext uri="{BB962C8B-B14F-4D97-AF65-F5344CB8AC3E}">
        <p14:creationId xmlns:p14="http://schemas.microsoft.com/office/powerpoint/2010/main" val="32424197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138"/>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65138"/>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F9861F12-8477-4375-B55C-B797966A7D7C}" type="datetimeFigureOut">
              <a:rPr lang="en-US"/>
              <a:pPr>
                <a:defRPr/>
              </a:pPr>
              <a:t>8/17/2017</a:t>
            </a:fld>
            <a:endParaRPr lang="en-US"/>
          </a:p>
        </p:txBody>
      </p:sp>
      <p:sp>
        <p:nvSpPr>
          <p:cNvPr id="4" name="Slide Image Placeholder 3"/>
          <p:cNvSpPr>
            <a:spLocks noGrp="1" noRot="1" noChangeAspect="1"/>
          </p:cNvSpPr>
          <p:nvPr>
            <p:ph type="sldImg" idx="2"/>
          </p:nvPr>
        </p:nvSpPr>
        <p:spPr>
          <a:xfrm>
            <a:off x="1104900" y="696913"/>
            <a:ext cx="4648200" cy="348615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416425"/>
            <a:ext cx="5486400" cy="4183063"/>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829675"/>
            <a:ext cx="2971800" cy="465138"/>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829675"/>
            <a:ext cx="2971800" cy="465138"/>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panose="020F0502020204030204" pitchFamily="34" charset="0"/>
              </a:defRPr>
            </a:lvl1pPr>
          </a:lstStyle>
          <a:p>
            <a:fld id="{1F8877A7-D6E9-4CAD-A0FA-7B6DD138F4CC}" type="slidenum">
              <a:rPr lang="en-US" altLang="en-US"/>
              <a:pPr/>
              <a:t>‹#›</a:t>
            </a:fld>
            <a:endParaRPr lang="en-US" altLang="en-US"/>
          </a:p>
        </p:txBody>
      </p:sp>
    </p:spTree>
    <p:extLst>
      <p:ext uri="{BB962C8B-B14F-4D97-AF65-F5344CB8AC3E}">
        <p14:creationId xmlns:p14="http://schemas.microsoft.com/office/powerpoint/2010/main" val="388792520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25603"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dirty="0" smtClean="0"/>
              <a:t>45 minutes</a:t>
            </a: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B9D88DFD-F01F-47DF-B803-3237576E6606}" type="slidenum">
              <a:rPr lang="en-US" altLang="en-US">
                <a:latin typeface="Calibri" panose="020F0502020204030204" pitchFamily="34" charset="0"/>
              </a:rPr>
              <a:pPr eaLnBrk="1" hangingPunct="1"/>
              <a:t>1</a:t>
            </a:fld>
            <a:endParaRPr lang="en-US" altLang="en-US">
              <a:latin typeface="Calibri" panose="020F0502020204030204" pitchFamily="34" charset="0"/>
            </a:endParaRPr>
          </a:p>
        </p:txBody>
      </p:sp>
    </p:spTree>
    <p:extLst>
      <p:ext uri="{BB962C8B-B14F-4D97-AF65-F5344CB8AC3E}">
        <p14:creationId xmlns:p14="http://schemas.microsoft.com/office/powerpoint/2010/main" val="28523012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F8877A7-D6E9-4CAD-A0FA-7B6DD138F4CC}" type="slidenum">
              <a:rPr lang="en-US" altLang="en-US" smtClean="0"/>
              <a:pPr/>
              <a:t>11</a:t>
            </a:fld>
            <a:endParaRPr lang="en-US" altLang="en-US"/>
          </a:p>
        </p:txBody>
      </p:sp>
    </p:spTree>
    <p:extLst>
      <p:ext uri="{BB962C8B-B14F-4D97-AF65-F5344CB8AC3E}">
        <p14:creationId xmlns:p14="http://schemas.microsoft.com/office/powerpoint/2010/main" val="4324001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VP/LV</a:t>
            </a:r>
            <a:r>
              <a:rPr lang="en-US" b="1" baseline="0" dirty="0" smtClean="0"/>
              <a:t> </a:t>
            </a:r>
            <a:r>
              <a:rPr lang="en-US" b="1" baseline="0" dirty="0" smtClean="0"/>
              <a:t>(Variable Pressure, Low Voltage) SEM </a:t>
            </a:r>
            <a:r>
              <a:rPr lang="en-US" baseline="0" dirty="0" smtClean="0"/>
              <a:t>– for sensitive, non-conductive, uncoated samples. Must use BSED</a:t>
            </a:r>
            <a:endParaRPr lang="en-US" dirty="0"/>
          </a:p>
        </p:txBody>
      </p:sp>
      <p:sp>
        <p:nvSpPr>
          <p:cNvPr id="4" name="Slide Number Placeholder 3"/>
          <p:cNvSpPr>
            <a:spLocks noGrp="1"/>
          </p:cNvSpPr>
          <p:nvPr>
            <p:ph type="sldNum" sz="quarter" idx="10"/>
          </p:nvPr>
        </p:nvSpPr>
        <p:spPr/>
        <p:txBody>
          <a:bodyPr/>
          <a:lstStyle/>
          <a:p>
            <a:fld id="{1F8877A7-D6E9-4CAD-A0FA-7B6DD138F4CC}" type="slidenum">
              <a:rPr lang="en-US" altLang="en-US" smtClean="0"/>
              <a:pPr/>
              <a:t>12</a:t>
            </a:fld>
            <a:endParaRPr lang="en-US" altLang="en-US"/>
          </a:p>
        </p:txBody>
      </p:sp>
    </p:spTree>
    <p:extLst>
      <p:ext uri="{BB962C8B-B14F-4D97-AF65-F5344CB8AC3E}">
        <p14:creationId xmlns:p14="http://schemas.microsoft.com/office/powerpoint/2010/main" val="9877329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F8877A7-D6E9-4CAD-A0FA-7B6DD138F4CC}" type="slidenum">
              <a:rPr lang="en-US" altLang="en-US" smtClean="0"/>
              <a:pPr/>
              <a:t>14</a:t>
            </a:fld>
            <a:endParaRPr lang="en-US" altLang="en-US"/>
          </a:p>
        </p:txBody>
      </p:sp>
    </p:spTree>
    <p:extLst>
      <p:ext uri="{BB962C8B-B14F-4D97-AF65-F5344CB8AC3E}">
        <p14:creationId xmlns:p14="http://schemas.microsoft.com/office/powerpoint/2010/main" val="4324001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F8877A7-D6E9-4CAD-A0FA-7B6DD138F4CC}" type="slidenum">
              <a:rPr lang="en-US" altLang="en-US" smtClean="0"/>
              <a:pPr/>
              <a:t>15</a:t>
            </a:fld>
            <a:endParaRPr lang="en-US" altLang="en-US"/>
          </a:p>
        </p:txBody>
      </p:sp>
    </p:spTree>
    <p:extLst>
      <p:ext uri="{BB962C8B-B14F-4D97-AF65-F5344CB8AC3E}">
        <p14:creationId xmlns:p14="http://schemas.microsoft.com/office/powerpoint/2010/main" val="7571537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Microscope</a:t>
            </a:r>
            <a:r>
              <a:rPr lang="en-US" b="1" baseline="0" dirty="0" smtClean="0"/>
              <a:t> History</a:t>
            </a:r>
          </a:p>
          <a:p>
            <a:r>
              <a:rPr lang="en-US" baseline="0" dirty="0" smtClean="0"/>
              <a:t>Optical Microscope - ~1600s Galileo</a:t>
            </a:r>
          </a:p>
          <a:p>
            <a:r>
              <a:rPr lang="en-US" baseline="0" dirty="0" smtClean="0"/>
              <a:t>Early 1920s – discovered electrons could be focused by magnetic field</a:t>
            </a:r>
            <a:endParaRPr lang="en-US" sz="1200" i="1" kern="1200" dirty="0" smtClean="0">
              <a:solidFill>
                <a:schemeClr val="tx1"/>
              </a:solidFill>
              <a:latin typeface="+mn-lt"/>
              <a:ea typeface="+mn-ea"/>
              <a:cs typeface="+mn-cs"/>
            </a:endParaRPr>
          </a:p>
          <a:p>
            <a:endParaRPr lang="en-US" sz="1200" i="1" kern="1200" dirty="0" smtClean="0">
              <a:solidFill>
                <a:schemeClr val="tx1"/>
              </a:solidFill>
              <a:latin typeface="+mn-lt"/>
              <a:ea typeface="+mn-ea"/>
              <a:cs typeface="+mn-cs"/>
            </a:endParaRPr>
          </a:p>
          <a:p>
            <a:r>
              <a:rPr lang="en-US" sz="1200" b="1" i="1" kern="1200" dirty="0" smtClean="0">
                <a:solidFill>
                  <a:schemeClr val="tx1"/>
                </a:solidFill>
                <a:latin typeface="+mn-lt"/>
                <a:ea typeface="+mn-ea"/>
                <a:cs typeface="+mn-cs"/>
              </a:rPr>
              <a:t>Resolution at high magnification</a:t>
            </a:r>
            <a:r>
              <a:rPr lang="en-US" sz="1200" b="1" i="0" kern="1200" dirty="0" smtClean="0">
                <a:solidFill>
                  <a:schemeClr val="tx1"/>
                </a:solidFill>
                <a:latin typeface="+mn-lt"/>
                <a:ea typeface="+mn-ea"/>
                <a:cs typeface="+mn-cs"/>
              </a:rPr>
              <a:t>. </a:t>
            </a:r>
            <a:r>
              <a:rPr lang="en-US" sz="1200" i="0" kern="1200" dirty="0" smtClean="0">
                <a:solidFill>
                  <a:schemeClr val="tx1"/>
                </a:solidFill>
                <a:latin typeface="+mn-lt"/>
                <a:ea typeface="+mn-ea"/>
                <a:cs typeface="+mn-cs"/>
              </a:rPr>
              <a:t>Resolution can be defined as the least distance between two closely opposed points, at which they may be recognized as two separate entities. The best resolution possible in a LM is about 200 nm whereas a typical SEM has a resolution of better than 10 nm (typically 5 nm).</a:t>
            </a:r>
          </a:p>
          <a:p>
            <a:endParaRPr lang="en-US" sz="1200" i="0" kern="1200" dirty="0" smtClean="0">
              <a:solidFill>
                <a:schemeClr val="tx1"/>
              </a:solidFill>
              <a:latin typeface="+mn-lt"/>
              <a:ea typeface="+mn-ea"/>
              <a:cs typeface="+mn-cs"/>
            </a:endParaRPr>
          </a:p>
          <a:p>
            <a:r>
              <a:rPr lang="en-US" sz="1200" b="1" i="1" kern="1200" dirty="0" smtClean="0">
                <a:solidFill>
                  <a:schemeClr val="tx1"/>
                </a:solidFill>
                <a:latin typeface="+mn-lt"/>
                <a:ea typeface="+mn-ea"/>
                <a:cs typeface="+mn-cs"/>
              </a:rPr>
              <a:t>Depth of field</a:t>
            </a:r>
            <a:r>
              <a:rPr lang="en-US" sz="1200" b="1" i="0" kern="1200" dirty="0" smtClean="0">
                <a:solidFill>
                  <a:schemeClr val="tx1"/>
                </a:solidFill>
                <a:latin typeface="+mn-lt"/>
                <a:ea typeface="+mn-ea"/>
                <a:cs typeface="+mn-cs"/>
              </a:rPr>
              <a:t> </a:t>
            </a:r>
            <a:r>
              <a:rPr lang="en-US" sz="1200" i="0" kern="1200" dirty="0" smtClean="0">
                <a:solidFill>
                  <a:schemeClr val="tx1"/>
                </a:solidFill>
                <a:latin typeface="+mn-lt"/>
                <a:ea typeface="+mn-ea"/>
                <a:cs typeface="+mn-cs"/>
              </a:rPr>
              <a:t>i.e. the height of a specimen that appears in focus in an image - more than 300 times the depth of field compared to the LM. This means that great topographical detail can be obtained. For many users, the three dimensional (3D) appearance of the specimen image, is the most valuable feature of the SEM. This is because such images, even at low magnifications, can provide much more information about a specimen than is available using the LM. The use of "stereo pair" SEM images can give even greater information about the sample.</a:t>
            </a:r>
          </a:p>
          <a:p>
            <a:endParaRPr lang="en-US" sz="1200" i="0" kern="1200" dirty="0" smtClean="0">
              <a:solidFill>
                <a:schemeClr val="tx1"/>
              </a:solidFill>
              <a:latin typeface="+mn-lt"/>
              <a:ea typeface="+mn-ea"/>
              <a:cs typeface="+mn-cs"/>
            </a:endParaRPr>
          </a:p>
          <a:p>
            <a:r>
              <a:rPr lang="en-US" sz="1200" b="1" i="1" kern="1200" dirty="0" smtClean="0">
                <a:solidFill>
                  <a:schemeClr val="tx1"/>
                </a:solidFill>
                <a:latin typeface="+mn-lt"/>
                <a:ea typeface="+mn-ea"/>
                <a:cs typeface="+mn-cs"/>
              </a:rPr>
              <a:t>Microanalysis</a:t>
            </a:r>
            <a:r>
              <a:rPr lang="en-US" sz="1200" b="1" i="0" kern="1200" dirty="0" smtClean="0">
                <a:solidFill>
                  <a:schemeClr val="tx1"/>
                </a:solidFill>
                <a:latin typeface="+mn-lt"/>
                <a:ea typeface="+mn-ea"/>
                <a:cs typeface="+mn-cs"/>
              </a:rPr>
              <a:t> </a:t>
            </a:r>
            <a:r>
              <a:rPr lang="en-US" sz="1200" i="0" kern="1200" dirty="0" smtClean="0">
                <a:solidFill>
                  <a:schemeClr val="tx1"/>
                </a:solidFill>
                <a:latin typeface="+mn-lt"/>
                <a:ea typeface="+mn-ea"/>
                <a:cs typeface="+mn-cs"/>
              </a:rPr>
              <a:t>i.e. the analysis of sample composition including information about chemical composition, as well as crystallographic, magnetic and electrical characteristics.</a:t>
            </a:r>
          </a:p>
          <a:p>
            <a:endParaRPr lang="en-US" sz="1200" i="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One drawback to the use of the SEM is that it operates under vacuum and in many SEMs the samples must be rendered conductive to be viewed. This is often achieved by coating with a very thin layer of metal or carbon</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Other</a:t>
            </a:r>
            <a:r>
              <a:rPr lang="en-US" sz="1200" kern="1200" baseline="0" dirty="0" smtClean="0">
                <a:solidFill>
                  <a:schemeClr val="tx1"/>
                </a:solidFill>
                <a:latin typeface="+mn-lt"/>
                <a:ea typeface="+mn-ea"/>
                <a:cs typeface="+mn-cs"/>
              </a:rPr>
              <a:t> Notes:</a:t>
            </a:r>
            <a:endParaRPr lang="en-US" sz="1200" kern="1200" dirty="0" smtClean="0">
              <a:solidFill>
                <a:schemeClr val="tx1"/>
              </a:solidFill>
              <a:latin typeface="+mn-lt"/>
              <a:ea typeface="+mn-ea"/>
              <a:cs typeface="+mn-cs"/>
            </a:endParaRPr>
          </a:p>
          <a:p>
            <a:pPr marL="171450" indent="-171450">
              <a:buFont typeface="Arial" panose="020B0604020202020204" pitchFamily="34" charset="0"/>
              <a:buChar char="•"/>
            </a:pPr>
            <a:r>
              <a:rPr lang="en-US" sz="1200" kern="1200" dirty="0" smtClean="0">
                <a:solidFill>
                  <a:schemeClr val="tx1"/>
                </a:solidFill>
                <a:latin typeface="+mn-lt"/>
                <a:ea typeface="+mn-ea"/>
                <a:cs typeface="+mn-cs"/>
              </a:rPr>
              <a:t>SEM cannot take color images. Color</a:t>
            </a:r>
            <a:r>
              <a:rPr lang="en-US" sz="1200" kern="1200" baseline="0" dirty="0" smtClean="0">
                <a:solidFill>
                  <a:schemeClr val="tx1"/>
                </a:solidFill>
                <a:latin typeface="+mn-lt"/>
                <a:ea typeface="+mn-ea"/>
                <a:cs typeface="+mn-cs"/>
              </a:rPr>
              <a:t> can be </a:t>
            </a:r>
            <a:r>
              <a:rPr lang="en-US" sz="1200" kern="1200" dirty="0" smtClean="0">
                <a:solidFill>
                  <a:schemeClr val="tx1"/>
                </a:solidFill>
                <a:latin typeface="+mn-lt"/>
                <a:ea typeface="+mn-ea"/>
                <a:cs typeface="+mn-cs"/>
              </a:rPr>
              <a:t>added artificially in SEM images. Some SEMs can collect true color images using a wavelength selective </a:t>
            </a:r>
            <a:r>
              <a:rPr lang="en-US" sz="1200" kern="1200" dirty="0" err="1" smtClean="0">
                <a:solidFill>
                  <a:schemeClr val="tx1"/>
                </a:solidFill>
                <a:latin typeface="+mn-lt"/>
                <a:ea typeface="+mn-ea"/>
                <a:cs typeface="+mn-cs"/>
              </a:rPr>
              <a:t>cathodolumenence</a:t>
            </a:r>
            <a:r>
              <a:rPr lang="en-US" sz="1200" kern="1200" dirty="0" smtClean="0">
                <a:solidFill>
                  <a:schemeClr val="tx1"/>
                </a:solidFill>
                <a:latin typeface="+mn-lt"/>
                <a:ea typeface="+mn-ea"/>
                <a:cs typeface="+mn-cs"/>
              </a:rPr>
              <a:t> (CL) detector.</a:t>
            </a:r>
            <a:r>
              <a:rPr lang="en-US" sz="1200" kern="1200" baseline="0" dirty="0" smtClean="0">
                <a:solidFill>
                  <a:schemeClr val="tx1"/>
                </a:solidFill>
                <a:latin typeface="+mn-lt"/>
                <a:ea typeface="+mn-ea"/>
                <a:cs typeface="+mn-cs"/>
              </a:rPr>
              <a:t> </a:t>
            </a:r>
          </a:p>
          <a:p>
            <a:pPr marL="171450" indent="-171450">
              <a:buFont typeface="Arial" panose="020B0604020202020204" pitchFamily="34" charset="0"/>
              <a:buChar char="•"/>
            </a:pPr>
            <a:r>
              <a:rPr lang="en-US" sz="1200" kern="1200" dirty="0" smtClean="0">
                <a:solidFill>
                  <a:schemeClr val="tx1"/>
                </a:solidFill>
                <a:latin typeface="+mn-lt"/>
                <a:ea typeface="+mn-ea"/>
                <a:cs typeface="+mn-cs"/>
              </a:rPr>
              <a:t>EM cannot image through water. Note: An ESEM using a wet Scanning Transmission Electron Microscope (STEM) detector can be used to image through thin water films.</a:t>
            </a:r>
          </a:p>
          <a:p>
            <a:pPr marL="171450" indent="-171450">
              <a:buFont typeface="Arial" panose="020B0604020202020204" pitchFamily="34" charset="0"/>
              <a:buChar char="•"/>
            </a:pPr>
            <a:r>
              <a:rPr lang="en-US" sz="1200" kern="1200" dirty="0" smtClean="0">
                <a:solidFill>
                  <a:schemeClr val="tx1"/>
                </a:solidFill>
                <a:latin typeface="+mn-lt"/>
                <a:ea typeface="+mn-ea"/>
                <a:cs typeface="+mn-cs"/>
              </a:rPr>
              <a:t>The SEM cannot reliably image charged molecules that are mobile in a matrix. For example, some species (e.g. Na+) are volatile under the electron beam because the negative electron beam exerts a force on charged material.</a:t>
            </a:r>
          </a:p>
          <a:p>
            <a:pPr marL="171450" indent="-171450">
              <a:buFont typeface="Arial" panose="020B0604020202020204" pitchFamily="34" charset="0"/>
              <a:buChar char="•"/>
            </a:pPr>
            <a:r>
              <a:rPr lang="en-US" sz="1200" kern="1200" dirty="0" smtClean="0">
                <a:solidFill>
                  <a:schemeClr val="tx1"/>
                </a:solidFill>
                <a:latin typeface="+mn-lt"/>
                <a:ea typeface="+mn-ea"/>
                <a:cs typeface="+mn-cs"/>
              </a:rPr>
              <a:t>SEM is not good for quantifying surface roughness at small scale. Atomic Force Microscope (Scanning Probe Microscopy) is more useful for this task.</a:t>
            </a:r>
          </a:p>
          <a:p>
            <a:pPr marL="171450" indent="-171450">
              <a:buFont typeface="Arial" panose="020B0604020202020204" pitchFamily="34" charset="0"/>
              <a:buChar char="•"/>
            </a:pPr>
            <a:r>
              <a:rPr lang="en-US" sz="1200" kern="1200" dirty="0" smtClean="0">
                <a:solidFill>
                  <a:schemeClr val="tx1"/>
                </a:solidFill>
                <a:latin typeface="+mn-lt"/>
                <a:ea typeface="+mn-ea"/>
                <a:cs typeface="+mn-cs"/>
              </a:rPr>
              <a:t>Measurements involving height (z-axis) cannot be taken directly in an SEM. This requires two images that have been tilted relative to one another to create a 3D image, and </a:t>
            </a:r>
            <a:r>
              <a:rPr lang="en-US" sz="1200" kern="1200" dirty="0" err="1" smtClean="0">
                <a:solidFill>
                  <a:schemeClr val="tx1"/>
                </a:solidFill>
                <a:latin typeface="+mn-lt"/>
                <a:ea typeface="+mn-ea"/>
                <a:cs typeface="+mn-cs"/>
              </a:rPr>
              <a:t>specialised</a:t>
            </a:r>
            <a:r>
              <a:rPr lang="en-US" sz="1200" kern="1200" dirty="0" smtClean="0">
                <a:solidFill>
                  <a:schemeClr val="tx1"/>
                </a:solidFill>
                <a:latin typeface="+mn-lt"/>
                <a:ea typeface="+mn-ea"/>
                <a:cs typeface="+mn-cs"/>
              </a:rPr>
              <a:t> processing software.</a:t>
            </a:r>
          </a:p>
          <a:p>
            <a:pPr marL="171450" indent="-171450">
              <a:buFont typeface="Arial" panose="020B0604020202020204" pitchFamily="34" charset="0"/>
              <a:buChar char="•"/>
            </a:pPr>
            <a:r>
              <a:rPr lang="en-US" sz="1200" kern="1200" dirty="0" smtClean="0">
                <a:solidFill>
                  <a:schemeClr val="tx1"/>
                </a:solidFill>
                <a:latin typeface="+mn-lt"/>
                <a:ea typeface="+mn-ea"/>
                <a:cs typeface="+mn-cs"/>
              </a:rPr>
              <a:t>Generally, SEMs are not used for experiments involving liquids, chemical reactions, and air-gas systems although some specialized machines and sample chambers do allow for these experiments.</a:t>
            </a:r>
          </a:p>
          <a:p>
            <a:pPr marL="171450" indent="-171450">
              <a:buFont typeface="Arial" panose="020B0604020202020204" pitchFamily="34" charset="0"/>
              <a:buChar char="•"/>
            </a:pPr>
            <a:r>
              <a:rPr lang="en-US" sz="1200" kern="1200" dirty="0" smtClean="0">
                <a:solidFill>
                  <a:schemeClr val="tx1"/>
                </a:solidFill>
                <a:latin typeface="+mn-lt"/>
                <a:ea typeface="+mn-ea"/>
                <a:cs typeface="+mn-cs"/>
              </a:rPr>
              <a:t>The resolution of the SEM is not high enough to image individual atoms (use a transmission electron microscope).</a:t>
            </a:r>
          </a:p>
          <a:p>
            <a:pPr marL="171450" indent="-171450">
              <a:buFont typeface="Arial" panose="020B0604020202020204" pitchFamily="34" charset="0"/>
              <a:buChar char="•"/>
            </a:pPr>
            <a:r>
              <a:rPr lang="en-US" sz="1200" kern="1200" dirty="0" smtClean="0">
                <a:solidFill>
                  <a:schemeClr val="tx1"/>
                </a:solidFill>
                <a:latin typeface="+mn-lt"/>
                <a:ea typeface="+mn-ea"/>
                <a:cs typeface="+mn-cs"/>
              </a:rPr>
              <a:t>Elemental analysis below micron scale.</a:t>
            </a:r>
          </a:p>
          <a:p>
            <a:pPr marL="171450" indent="-171450">
              <a:buFont typeface="Arial" panose="020B0604020202020204" pitchFamily="34" charset="0"/>
              <a:buChar char="•"/>
            </a:pPr>
            <a:r>
              <a:rPr lang="en-US" sz="1200" kern="1200" dirty="0" smtClean="0">
                <a:solidFill>
                  <a:schemeClr val="tx1"/>
                </a:solidFill>
                <a:latin typeface="+mn-lt"/>
                <a:ea typeface="+mn-ea"/>
                <a:cs typeface="+mn-cs"/>
              </a:rPr>
              <a:t>Note: Analysis in the &lt; 7kV range can provide elemental information on the sub-micron scale but is often problematical.</a:t>
            </a:r>
            <a:endParaRPr lang="en-US" dirty="0" smtClean="0"/>
          </a:p>
          <a:p>
            <a:endParaRPr lang="en-US" dirty="0"/>
          </a:p>
        </p:txBody>
      </p:sp>
      <p:sp>
        <p:nvSpPr>
          <p:cNvPr id="4" name="Slide Number Placeholder 3"/>
          <p:cNvSpPr>
            <a:spLocks noGrp="1"/>
          </p:cNvSpPr>
          <p:nvPr>
            <p:ph type="sldNum" sz="quarter" idx="10"/>
          </p:nvPr>
        </p:nvSpPr>
        <p:spPr/>
        <p:txBody>
          <a:bodyPr/>
          <a:lstStyle/>
          <a:p>
            <a:fld id="{1F8877A7-D6E9-4CAD-A0FA-7B6DD138F4CC}" type="slidenum">
              <a:rPr lang="en-US" altLang="en-US" smtClean="0"/>
              <a:pPr/>
              <a:t>2</a:t>
            </a:fld>
            <a:endParaRPr lang="en-US" altLang="en-US"/>
          </a:p>
        </p:txBody>
      </p:sp>
    </p:spTree>
    <p:extLst>
      <p:ext uri="{BB962C8B-B14F-4D97-AF65-F5344CB8AC3E}">
        <p14:creationId xmlns:p14="http://schemas.microsoft.com/office/powerpoint/2010/main" val="12335787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F8877A7-D6E9-4CAD-A0FA-7B6DD138F4CC}" type="slidenum">
              <a:rPr lang="en-US" altLang="en-US" smtClean="0"/>
              <a:pPr/>
              <a:t>3</a:t>
            </a:fld>
            <a:endParaRPr lang="en-US" altLang="en-US"/>
          </a:p>
        </p:txBody>
      </p:sp>
    </p:spTree>
    <p:extLst>
      <p:ext uri="{BB962C8B-B14F-4D97-AF65-F5344CB8AC3E}">
        <p14:creationId xmlns:p14="http://schemas.microsoft.com/office/powerpoint/2010/main" val="33439289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smtClean="0">
                <a:effectLst/>
              </a:rPr>
              <a:t>MEMS:</a:t>
            </a:r>
            <a:r>
              <a:rPr lang="en-US" i="1" baseline="0" dirty="0" smtClean="0">
                <a:effectLst/>
              </a:rPr>
              <a:t> </a:t>
            </a:r>
            <a:r>
              <a:rPr lang="en-US" i="1" dirty="0" smtClean="0">
                <a:effectLst/>
              </a:rPr>
              <a:t>microelectronic </a:t>
            </a:r>
            <a:r>
              <a:rPr lang="en-US" i="1" dirty="0" smtClean="0">
                <a:effectLst/>
              </a:rPr>
              <a:t>and microelectromechanical systems</a:t>
            </a:r>
            <a:r>
              <a:rPr lang="en-US" dirty="0" smtClean="0">
                <a:effectLst/>
              </a:rPr>
              <a:t> – used</a:t>
            </a:r>
            <a:r>
              <a:rPr lang="en-US" baseline="0" dirty="0" smtClean="0">
                <a:effectLst/>
              </a:rPr>
              <a:t> in chemical/biochemical sensors</a:t>
            </a:r>
          </a:p>
          <a:p>
            <a:r>
              <a:rPr lang="en-US" baseline="0" dirty="0" smtClean="0">
                <a:effectLst/>
              </a:rPr>
              <a:t>For example: An accelerometer, which is used when </a:t>
            </a:r>
            <a:r>
              <a:rPr lang="en-US" baseline="0" dirty="0" smtClean="0">
                <a:effectLst/>
              </a:rPr>
              <a:t>you play Nintendo </a:t>
            </a:r>
            <a:r>
              <a:rPr lang="en-US" baseline="0" dirty="0" err="1" smtClean="0">
                <a:effectLst/>
              </a:rPr>
              <a:t>wii</a:t>
            </a:r>
            <a:r>
              <a:rPr lang="en-US" baseline="0" dirty="0" smtClean="0">
                <a:effectLst/>
              </a:rPr>
              <a:t> to let the device know </a:t>
            </a:r>
            <a:r>
              <a:rPr lang="en-US" baseline="0" dirty="0" smtClean="0">
                <a:effectLst/>
              </a:rPr>
              <a:t>when you turn or move direction/angle/speed, sensors</a:t>
            </a:r>
            <a:endParaRPr lang="en-US" dirty="0"/>
          </a:p>
        </p:txBody>
      </p:sp>
      <p:sp>
        <p:nvSpPr>
          <p:cNvPr id="4" name="Slide Number Placeholder 3"/>
          <p:cNvSpPr>
            <a:spLocks noGrp="1"/>
          </p:cNvSpPr>
          <p:nvPr>
            <p:ph type="sldNum" sz="quarter" idx="10"/>
          </p:nvPr>
        </p:nvSpPr>
        <p:spPr/>
        <p:txBody>
          <a:bodyPr/>
          <a:lstStyle/>
          <a:p>
            <a:fld id="{1F8877A7-D6E9-4CAD-A0FA-7B6DD138F4CC}" type="slidenum">
              <a:rPr lang="en-US" altLang="en-US" smtClean="0"/>
              <a:pPr/>
              <a:t>4</a:t>
            </a:fld>
            <a:endParaRPr lang="en-US" altLang="en-US"/>
          </a:p>
        </p:txBody>
      </p:sp>
    </p:spTree>
    <p:extLst>
      <p:ext uri="{BB962C8B-B14F-4D97-AF65-F5344CB8AC3E}">
        <p14:creationId xmlns:p14="http://schemas.microsoft.com/office/powerpoint/2010/main" val="9691728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"Ernst Ruska Electron Microscope - </a:t>
            </a:r>
            <a:r>
              <a:rPr lang="en-US" dirty="0" err="1" smtClean="0"/>
              <a:t>Deutsches</a:t>
            </a:r>
            <a:r>
              <a:rPr lang="en-US" dirty="0" smtClean="0"/>
              <a:t> Museum - Munich-edit" by J Brew, uploaded on the English-speaking Wikipedia by </a:t>
            </a:r>
            <a:r>
              <a:rPr lang="en-US" dirty="0" err="1" smtClean="0"/>
              <a:t>en:User:Hat'nCoat</a:t>
            </a:r>
            <a:r>
              <a:rPr lang="en-US" dirty="0" smtClean="0"/>
              <a:t>. - originally posted to Flickr as Electron Microscope </a:t>
            </a:r>
            <a:r>
              <a:rPr lang="en-US" dirty="0" err="1" smtClean="0"/>
              <a:t>Deutsches</a:t>
            </a:r>
            <a:r>
              <a:rPr lang="en-US" dirty="0" smtClean="0"/>
              <a:t> </a:t>
            </a:r>
            <a:r>
              <a:rPr lang="en-US" dirty="0" smtClean="0"/>
              <a:t>Museum.</a:t>
            </a:r>
          </a:p>
          <a:p>
            <a:pPr marL="171450" indent="-171450">
              <a:buFont typeface="Arial" panose="020B0604020202020204" pitchFamily="34" charset="0"/>
              <a:buChar char="•"/>
            </a:pPr>
            <a:r>
              <a:rPr lang="en-US" dirty="0" smtClean="0"/>
              <a:t>Licensed </a:t>
            </a:r>
            <a:r>
              <a:rPr lang="en-US" dirty="0" smtClean="0"/>
              <a:t>under CC BY-SA 3.0 via Wikimedia Commons </a:t>
            </a:r>
            <a:r>
              <a:rPr lang="en-US" dirty="0" smtClean="0"/>
              <a:t>– </a:t>
            </a:r>
            <a:r>
              <a:rPr lang="en-US" baseline="0" dirty="0" smtClean="0"/>
              <a:t> </a:t>
            </a:r>
            <a:r>
              <a:rPr lang="en-US" dirty="0" smtClean="0"/>
              <a:t>http</a:t>
            </a:r>
            <a:r>
              <a:rPr lang="en-US" dirty="0" smtClean="0"/>
              <a:t>://commons.wikimedia.org/wiki/File:Ernst_Ruska_Electron_Microscope_-_Deutsches_Museum_-_Munich-edit.jpg#/media/File:Ernst_Ruska_Electron_Microscope_-_Deutsches_Museum_-_Munich-edit.jpg</a:t>
            </a:r>
          </a:p>
          <a:p>
            <a:endParaRPr lang="en-US" dirty="0" smtClean="0"/>
          </a:p>
          <a:p>
            <a:r>
              <a:rPr lang="en-US" dirty="0" smtClean="0"/>
              <a:t>"First Scanning Electron Microscope with high resolution from Manfred von </a:t>
            </a:r>
            <a:r>
              <a:rPr lang="en-US" dirty="0" err="1" smtClean="0"/>
              <a:t>Ardenne</a:t>
            </a:r>
            <a:r>
              <a:rPr lang="en-US" dirty="0" smtClean="0"/>
              <a:t> </a:t>
            </a:r>
            <a:r>
              <a:rPr lang="en-US" dirty="0" smtClean="0"/>
              <a:t>1937“</a:t>
            </a:r>
          </a:p>
          <a:p>
            <a:r>
              <a:rPr lang="en-US" dirty="0" smtClean="0"/>
              <a:t>by </a:t>
            </a:r>
            <a:r>
              <a:rPr lang="en-US" dirty="0" err="1" smtClean="0"/>
              <a:t>Rechteinhaber</a:t>
            </a:r>
            <a:r>
              <a:rPr lang="en-US" dirty="0" smtClean="0"/>
              <a:t>: Dr. </a:t>
            </a:r>
            <a:r>
              <a:rPr lang="en-US" dirty="0" err="1" smtClean="0"/>
              <a:t>rer</a:t>
            </a:r>
            <a:r>
              <a:rPr lang="en-US" dirty="0" smtClean="0"/>
              <a:t>. nat. Alexander von </a:t>
            </a:r>
            <a:r>
              <a:rPr lang="en-US" dirty="0" err="1" smtClean="0"/>
              <a:t>Ardenne</a:t>
            </a:r>
            <a:r>
              <a:rPr lang="en-US" dirty="0" smtClean="0"/>
              <a:t> - by inheritance from my father Prof. Dr. h. c. </a:t>
            </a:r>
            <a:r>
              <a:rPr lang="en-US" dirty="0" err="1" smtClean="0"/>
              <a:t>mult</a:t>
            </a:r>
            <a:r>
              <a:rPr lang="en-US" dirty="0" smtClean="0"/>
              <a:t>. Manfred von </a:t>
            </a:r>
            <a:r>
              <a:rPr lang="en-US" dirty="0" err="1" smtClean="0"/>
              <a:t>Ardenne</a:t>
            </a:r>
            <a:r>
              <a:rPr lang="en-US" dirty="0" smtClean="0"/>
              <a:t>; he died in 1997 (online at: www.ardenne.de/med</a:t>
            </a:r>
            <a:r>
              <a:rPr lang="en-US" dirty="0" smtClean="0"/>
              <a:t>).</a:t>
            </a:r>
          </a:p>
          <a:p>
            <a:pPr marL="171450" indent="-171450">
              <a:buFont typeface="Arial" panose="020B0604020202020204" pitchFamily="34" charset="0"/>
              <a:buChar char="•"/>
            </a:pPr>
            <a:r>
              <a:rPr lang="en-US" dirty="0" smtClean="0"/>
              <a:t>Licensed </a:t>
            </a:r>
            <a:r>
              <a:rPr lang="en-US" dirty="0" smtClean="0"/>
              <a:t>under CC BY-SA 3.0 via Wikimedia Commons - http://commons.wikimedia.org/wiki/File:First_Scanning_Electron_Microscope_with_high_resolution_from_Manfred_von_Ardenne_1937.jpg#/media/File:First_Scanning_Electron_Microscope_with_high_resolution_from_Manfred_von_Ardenne_1937.jpg</a:t>
            </a:r>
            <a:endParaRPr lang="en-US" dirty="0"/>
          </a:p>
        </p:txBody>
      </p:sp>
      <p:sp>
        <p:nvSpPr>
          <p:cNvPr id="4" name="Slide Number Placeholder 3"/>
          <p:cNvSpPr>
            <a:spLocks noGrp="1"/>
          </p:cNvSpPr>
          <p:nvPr>
            <p:ph type="sldNum" sz="quarter" idx="10"/>
          </p:nvPr>
        </p:nvSpPr>
        <p:spPr/>
        <p:txBody>
          <a:bodyPr/>
          <a:lstStyle/>
          <a:p>
            <a:fld id="{1F8877A7-D6E9-4CAD-A0FA-7B6DD138F4CC}" type="slidenum">
              <a:rPr lang="en-US" altLang="en-US" smtClean="0"/>
              <a:pPr/>
              <a:t>5</a:t>
            </a:fld>
            <a:endParaRPr lang="en-US" altLang="en-US"/>
          </a:p>
        </p:txBody>
      </p:sp>
    </p:spTree>
    <p:extLst>
      <p:ext uri="{BB962C8B-B14F-4D97-AF65-F5344CB8AC3E}">
        <p14:creationId xmlns:p14="http://schemas.microsoft.com/office/powerpoint/2010/main" val="42204383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b="0" kern="1200" baseline="0" dirty="0" err="1" smtClean="0">
                <a:solidFill>
                  <a:schemeClr val="tx1"/>
                </a:solidFill>
                <a:latin typeface="+mn-lt"/>
                <a:ea typeface="+mn-ea"/>
                <a:cs typeface="+mn-cs"/>
              </a:rPr>
              <a:t>Wehnelt</a:t>
            </a:r>
            <a:r>
              <a:rPr lang="en-US" sz="1200" b="0" kern="1200" baseline="0" dirty="0" smtClean="0">
                <a:solidFill>
                  <a:schemeClr val="tx1"/>
                </a:solidFill>
                <a:latin typeface="+mn-lt"/>
                <a:ea typeface="+mn-ea"/>
                <a:cs typeface="+mn-cs"/>
              </a:rPr>
              <a:t> cap: </a:t>
            </a:r>
            <a:r>
              <a:rPr lang="en-US" sz="1200" b="0" kern="1200" baseline="0" dirty="0" smtClean="0">
                <a:solidFill>
                  <a:schemeClr val="tx1"/>
                </a:solidFill>
                <a:latin typeface="+mn-lt"/>
                <a:ea typeface="+mn-ea"/>
                <a:cs typeface="+mn-cs"/>
              </a:rPr>
              <a:t>smaller hole for improved characteristics</a:t>
            </a:r>
          </a:p>
          <a:p>
            <a:pPr marL="171450" indent="-171450">
              <a:buFont typeface="Arial" panose="020B0604020202020204" pitchFamily="34" charset="0"/>
              <a:buChar char="•"/>
            </a:pPr>
            <a:r>
              <a:rPr lang="en-US" sz="1200" b="0" kern="1200" baseline="0" dirty="0" smtClean="0">
                <a:solidFill>
                  <a:schemeClr val="tx1"/>
                </a:solidFill>
                <a:latin typeface="+mn-lt"/>
                <a:ea typeface="+mn-ea"/>
                <a:cs typeface="+mn-cs"/>
              </a:rPr>
              <a:t>Anode (+) accelerates the electrons by attracting them </a:t>
            </a:r>
            <a:r>
              <a:rPr lang="en-US" sz="1200" b="0" kern="1200" baseline="0" dirty="0" err="1" smtClean="0">
                <a:solidFill>
                  <a:schemeClr val="tx1"/>
                </a:solidFill>
                <a:latin typeface="+mn-lt"/>
                <a:ea typeface="+mn-ea"/>
                <a:cs typeface="+mn-cs"/>
              </a:rPr>
              <a:t>throgh</a:t>
            </a:r>
            <a:r>
              <a:rPr lang="en-US" sz="1200" b="0" kern="1200" baseline="0" dirty="0" smtClean="0">
                <a:solidFill>
                  <a:schemeClr val="tx1"/>
                </a:solidFill>
                <a:latin typeface="+mn-lt"/>
                <a:ea typeface="+mn-ea"/>
                <a:cs typeface="+mn-cs"/>
              </a:rPr>
              <a:t> the center – entering magnetic field allows them to keep propelling forward</a:t>
            </a:r>
          </a:p>
          <a:p>
            <a:pPr marL="171450" indent="-171450">
              <a:buFont typeface="Arial" panose="020B0604020202020204" pitchFamily="34" charset="0"/>
              <a:buChar char="•"/>
            </a:pPr>
            <a:endParaRPr lang="en-US" sz="1200" b="1" kern="1200" baseline="0" dirty="0" smtClean="0">
              <a:solidFill>
                <a:schemeClr val="tx1"/>
              </a:solidFill>
              <a:latin typeface="+mn-lt"/>
              <a:ea typeface="+mn-ea"/>
              <a:cs typeface="+mn-cs"/>
            </a:endParaRPr>
          </a:p>
          <a:p>
            <a:pPr marL="171450" indent="-171450">
              <a:buFont typeface="Arial" panose="020B0604020202020204" pitchFamily="34" charset="0"/>
              <a:buChar char="•"/>
            </a:pPr>
            <a:r>
              <a:rPr lang="en-US" sz="1200" kern="1200" dirty="0" smtClean="0">
                <a:solidFill>
                  <a:schemeClr val="tx1"/>
                </a:solidFill>
                <a:latin typeface="+mn-lt"/>
                <a:ea typeface="+mn-ea"/>
                <a:cs typeface="+mn-cs"/>
              </a:rPr>
              <a:t>Filament current (Load Current) : </a:t>
            </a:r>
            <a:r>
              <a:rPr lang="en-US" sz="1200" kern="1200" dirty="0" smtClean="0">
                <a:solidFill>
                  <a:schemeClr val="tx1"/>
                </a:solidFill>
                <a:latin typeface="+mn-lt"/>
                <a:ea typeface="+mn-ea"/>
                <a:cs typeface="+mn-cs"/>
              </a:rPr>
              <a:t>the current that is passed through the filament in the </a:t>
            </a:r>
            <a:r>
              <a:rPr lang="en-US" sz="1200" kern="1200" dirty="0" smtClean="0">
                <a:solidFill>
                  <a:schemeClr val="tx1"/>
                </a:solidFill>
                <a:latin typeface="+mn-lt"/>
                <a:ea typeface="+mn-ea"/>
                <a:cs typeface="+mn-cs"/>
              </a:rPr>
              <a:t>electron </a:t>
            </a:r>
            <a:r>
              <a:rPr lang="en-US" sz="1200" kern="1200" dirty="0" smtClean="0">
                <a:solidFill>
                  <a:schemeClr val="tx1"/>
                </a:solidFill>
                <a:latin typeface="+mn-lt"/>
                <a:ea typeface="+mn-ea"/>
                <a:cs typeface="+mn-cs"/>
              </a:rPr>
              <a:t>gun to produce the electrons for the beam.</a:t>
            </a:r>
          </a:p>
          <a:p>
            <a:endParaRPr lang="en-US" dirty="0" smtClean="0"/>
          </a:p>
          <a:p>
            <a:r>
              <a:rPr lang="en-US" dirty="0" smtClean="0"/>
              <a:t>http</a:t>
            </a:r>
            <a:r>
              <a:rPr lang="en-US" dirty="0" smtClean="0"/>
              <a:t>://www4.nau.edu/microanalysis/microprobe/Column-ElectronGun.html</a:t>
            </a:r>
            <a:endParaRPr lang="en-US" dirty="0"/>
          </a:p>
        </p:txBody>
      </p:sp>
      <p:sp>
        <p:nvSpPr>
          <p:cNvPr id="4" name="Slide Number Placeholder 3"/>
          <p:cNvSpPr>
            <a:spLocks noGrp="1"/>
          </p:cNvSpPr>
          <p:nvPr>
            <p:ph type="sldNum" sz="quarter" idx="10"/>
          </p:nvPr>
        </p:nvSpPr>
        <p:spPr/>
        <p:txBody>
          <a:bodyPr/>
          <a:lstStyle/>
          <a:p>
            <a:fld id="{1F8877A7-D6E9-4CAD-A0FA-7B6DD138F4CC}" type="slidenum">
              <a:rPr lang="en-US" altLang="en-US" smtClean="0"/>
              <a:pPr/>
              <a:t>7</a:t>
            </a:fld>
            <a:endParaRPr lang="en-US" altLang="en-US"/>
          </a:p>
        </p:txBody>
      </p:sp>
    </p:spTree>
    <p:extLst>
      <p:ext uri="{BB962C8B-B14F-4D97-AF65-F5344CB8AC3E}">
        <p14:creationId xmlns:p14="http://schemas.microsoft.com/office/powerpoint/2010/main" val="21402066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pPr marL="171450" indent="-171450">
              <a:buFont typeface="Arial" panose="020B0604020202020204" pitchFamily="34" charset="0"/>
              <a:buChar char="•"/>
            </a:pPr>
            <a:r>
              <a:rPr lang="en-US" b="1" dirty="0" smtClean="0">
                <a:solidFill>
                  <a:schemeClr val="tx1"/>
                </a:solidFill>
              </a:rPr>
              <a:t>Electron </a:t>
            </a:r>
            <a:r>
              <a:rPr lang="en-US" b="1" dirty="0" smtClean="0">
                <a:solidFill>
                  <a:schemeClr val="tx1"/>
                </a:solidFill>
              </a:rPr>
              <a:t>Column:</a:t>
            </a:r>
            <a:r>
              <a:rPr lang="en-US" b="1" baseline="0" dirty="0" smtClean="0">
                <a:solidFill>
                  <a:schemeClr val="tx1"/>
                </a:solidFill>
              </a:rPr>
              <a:t> </a:t>
            </a:r>
            <a:r>
              <a:rPr lang="en-US" baseline="0" dirty="0" smtClean="0">
                <a:solidFill>
                  <a:schemeClr val="tx1"/>
                </a:solidFill>
              </a:rPr>
              <a:t>F</a:t>
            </a:r>
            <a:r>
              <a:rPr lang="en-US" dirty="0" smtClean="0">
                <a:solidFill>
                  <a:schemeClr val="tx1"/>
                </a:solidFill>
              </a:rPr>
              <a:t>ocuses </a:t>
            </a:r>
            <a:r>
              <a:rPr lang="en-US" dirty="0" smtClean="0">
                <a:solidFill>
                  <a:schemeClr val="tx1"/>
                </a:solidFill>
              </a:rPr>
              <a:t>the beam</a:t>
            </a:r>
            <a:r>
              <a:rPr lang="en-US" baseline="0" dirty="0" smtClean="0">
                <a:solidFill>
                  <a:schemeClr val="tx1"/>
                </a:solidFill>
              </a:rPr>
              <a:t> of electrons that is generated by the electron </a:t>
            </a:r>
            <a:r>
              <a:rPr lang="en-US" baseline="0" dirty="0" smtClean="0">
                <a:solidFill>
                  <a:schemeClr val="tx1"/>
                </a:solidFill>
              </a:rPr>
              <a:t>gun</a:t>
            </a:r>
            <a:endParaRPr lang="en-US" baseline="0" dirty="0" smtClean="0">
              <a:solidFill>
                <a:schemeClr val="tx1"/>
              </a:solidFill>
            </a:endParaRPr>
          </a:p>
          <a:p>
            <a:pPr marL="171450" indent="-171450">
              <a:buFont typeface="Arial" panose="020B0604020202020204" pitchFamily="34" charset="0"/>
              <a:buChar char="•"/>
            </a:pPr>
            <a:r>
              <a:rPr lang="en-US" b="1" baseline="0" dirty="0" smtClean="0">
                <a:solidFill>
                  <a:schemeClr val="tx1"/>
                </a:solidFill>
              </a:rPr>
              <a:t>Condenser </a:t>
            </a:r>
            <a:r>
              <a:rPr lang="en-US" b="1" baseline="0" dirty="0" smtClean="0">
                <a:solidFill>
                  <a:schemeClr val="tx1"/>
                </a:solidFill>
              </a:rPr>
              <a:t>Lenses: </a:t>
            </a:r>
            <a:r>
              <a:rPr lang="en-US" sz="1200" kern="1200" dirty="0" smtClean="0">
                <a:solidFill>
                  <a:schemeClr val="tx1"/>
                </a:solidFill>
                <a:latin typeface="+mn-lt"/>
                <a:ea typeface="+mn-ea"/>
                <a:cs typeface="+mn-cs"/>
              </a:rPr>
              <a:t>An electromagnetic lens located just below the electron gun to focus the electron beam emitted by the filament</a:t>
            </a:r>
            <a:r>
              <a:rPr lang="en-US" sz="1200" kern="1200" dirty="0" smtClean="0">
                <a:solidFill>
                  <a:schemeClr val="tx1"/>
                </a:solidFill>
                <a:latin typeface="+mn-lt"/>
                <a:ea typeface="+mn-ea"/>
                <a:cs typeface="+mn-cs"/>
              </a:rPr>
              <a:t>.</a:t>
            </a:r>
            <a:endParaRPr lang="en-US" sz="1200" kern="1200" dirty="0" smtClean="0">
              <a:solidFill>
                <a:schemeClr val="tx1"/>
              </a:solidFill>
              <a:latin typeface="+mn-lt"/>
              <a:ea typeface="+mn-ea"/>
              <a:cs typeface="+mn-cs"/>
            </a:endParaRPr>
          </a:p>
          <a:p>
            <a:pPr marL="171450" indent="-171450">
              <a:buFont typeface="Arial" panose="020B0604020202020204" pitchFamily="34" charset="0"/>
              <a:buChar char="•"/>
            </a:pPr>
            <a:r>
              <a:rPr lang="en-US" sz="1200" b="1" kern="1200" dirty="0" smtClean="0">
                <a:solidFill>
                  <a:schemeClr val="tx1"/>
                </a:solidFill>
                <a:latin typeface="+mn-lt"/>
                <a:ea typeface="+mn-ea"/>
                <a:cs typeface="+mn-cs"/>
              </a:rPr>
              <a:t>Objective Lens (Aperture) :</a:t>
            </a:r>
            <a:r>
              <a:rPr lang="en-US" sz="1200" b="1"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The lens nearest to the specimen and used to focus the electron beam onto the specimen surface</a:t>
            </a:r>
            <a:r>
              <a:rPr lang="en-US" sz="1200" kern="1200" baseline="0" dirty="0" smtClean="0">
                <a:solidFill>
                  <a:schemeClr val="tx1"/>
                </a:solidFill>
                <a:latin typeface="+mn-lt"/>
                <a:ea typeface="+mn-ea"/>
                <a:cs typeface="+mn-cs"/>
              </a:rPr>
              <a:t>; this aperture </a:t>
            </a:r>
            <a:r>
              <a:rPr lang="en-US" sz="1200" kern="1200" dirty="0" smtClean="0">
                <a:solidFill>
                  <a:schemeClr val="tx1"/>
                </a:solidFill>
                <a:latin typeface="+mn-lt"/>
                <a:ea typeface="+mn-ea"/>
                <a:cs typeface="+mn-cs"/>
              </a:rPr>
              <a:t>strip of metal that is placed in the path of the electron beam in order to restrict or limit electron progress down the machine column. An aperture stops off-axis or off-energy electrons</a:t>
            </a:r>
            <a:r>
              <a:rPr lang="en-US" sz="1200" kern="1200" dirty="0" smtClean="0">
                <a:solidFill>
                  <a:schemeClr val="tx1"/>
                </a:solidFill>
                <a:latin typeface="+mn-lt"/>
                <a:ea typeface="+mn-ea"/>
                <a:cs typeface="+mn-cs"/>
              </a:rPr>
              <a:t>.</a:t>
            </a:r>
            <a:endParaRPr lang="en-US" sz="1200" kern="1200" dirty="0" smtClean="0">
              <a:solidFill>
                <a:schemeClr val="tx1"/>
              </a:solidFill>
              <a:latin typeface="+mn-lt"/>
              <a:ea typeface="+mn-ea"/>
              <a:cs typeface="+mn-cs"/>
            </a:endParaRPr>
          </a:p>
          <a:p>
            <a:pPr marL="171450" indent="-171450">
              <a:buFont typeface="Arial" panose="020B0604020202020204" pitchFamily="34" charset="0"/>
              <a:buChar char="•"/>
            </a:pPr>
            <a:r>
              <a:rPr lang="en-US" sz="1200" b="1" kern="1200" dirty="0" smtClean="0">
                <a:solidFill>
                  <a:schemeClr val="tx1"/>
                </a:solidFill>
                <a:latin typeface="+mn-lt"/>
                <a:ea typeface="+mn-ea"/>
                <a:cs typeface="+mn-cs"/>
              </a:rPr>
              <a:t>Scanning coils (Copper Coils</a:t>
            </a:r>
            <a:r>
              <a:rPr lang="en-US" sz="1200" b="1" kern="1200" baseline="0" dirty="0" smtClean="0">
                <a:solidFill>
                  <a:schemeClr val="tx1"/>
                </a:solidFill>
                <a:latin typeface="+mn-lt"/>
                <a:ea typeface="+mn-ea"/>
                <a:cs typeface="+mn-cs"/>
              </a:rPr>
              <a:t> – iron magnet </a:t>
            </a:r>
            <a:r>
              <a:rPr lang="en-US" sz="1200" b="1" kern="1200" baseline="0" dirty="0" smtClean="0">
                <a:solidFill>
                  <a:schemeClr val="tx1"/>
                </a:solidFill>
                <a:latin typeface="+mn-lt"/>
                <a:ea typeface="+mn-ea"/>
                <a:cs typeface="+mn-cs"/>
              </a:rPr>
              <a:t>incasing): </a:t>
            </a:r>
            <a:r>
              <a:rPr lang="en-US" sz="1200" kern="1200" baseline="0" dirty="0" smtClean="0">
                <a:solidFill>
                  <a:schemeClr val="tx1"/>
                </a:solidFill>
                <a:latin typeface="+mn-lt"/>
                <a:ea typeface="+mn-ea"/>
                <a:cs typeface="+mn-cs"/>
              </a:rPr>
              <a:t>B</a:t>
            </a:r>
            <a:r>
              <a:rPr lang="en-US" sz="1200" kern="1200" dirty="0" smtClean="0">
                <a:solidFill>
                  <a:schemeClr val="tx1"/>
                </a:solidFill>
                <a:latin typeface="+mn-lt"/>
                <a:ea typeface="+mn-ea"/>
                <a:cs typeface="+mn-cs"/>
              </a:rPr>
              <a:t>eam </a:t>
            </a:r>
            <a:r>
              <a:rPr lang="en-US" sz="1200" kern="1200" dirty="0" smtClean="0">
                <a:solidFill>
                  <a:schemeClr val="tx1"/>
                </a:solidFill>
                <a:latin typeface="+mn-lt"/>
                <a:ea typeface="+mn-ea"/>
                <a:cs typeface="+mn-cs"/>
              </a:rPr>
              <a:t>is deflected in the </a:t>
            </a:r>
            <a:r>
              <a:rPr lang="en-US" sz="1200" i="1" kern="1200" dirty="0" smtClean="0">
                <a:solidFill>
                  <a:schemeClr val="tx1"/>
                </a:solidFill>
                <a:latin typeface="+mn-lt"/>
                <a:ea typeface="+mn-ea"/>
                <a:cs typeface="+mn-cs"/>
              </a:rPr>
              <a:t>x</a:t>
            </a:r>
            <a:r>
              <a:rPr lang="en-US" sz="1200" i="0" kern="1200" dirty="0" smtClean="0">
                <a:solidFill>
                  <a:schemeClr val="tx1"/>
                </a:solidFill>
                <a:latin typeface="+mn-lt"/>
                <a:ea typeface="+mn-ea"/>
                <a:cs typeface="+mn-cs"/>
              </a:rPr>
              <a:t> and </a:t>
            </a:r>
            <a:r>
              <a:rPr lang="en-US" sz="1200" i="1" kern="1200" dirty="0" smtClean="0">
                <a:solidFill>
                  <a:schemeClr val="tx1"/>
                </a:solidFill>
                <a:latin typeface="+mn-lt"/>
                <a:ea typeface="+mn-ea"/>
                <a:cs typeface="+mn-cs"/>
              </a:rPr>
              <a:t>y</a:t>
            </a:r>
            <a:r>
              <a:rPr lang="en-US" sz="1200" i="0" kern="1200" dirty="0" smtClean="0">
                <a:solidFill>
                  <a:schemeClr val="tx1"/>
                </a:solidFill>
                <a:latin typeface="+mn-lt"/>
                <a:ea typeface="+mn-ea"/>
                <a:cs typeface="+mn-cs"/>
              </a:rPr>
              <a:t> axes by a pair of scanning coils (or deflector plates). These are found below the condenser lens system and associated with the objective lens area. The deflection enables the movement of the beam, as lines of consecutive dwell-times for the beam spot, across a rectangular area of the sample surface. This is also called </a:t>
            </a:r>
            <a:r>
              <a:rPr lang="en-US" sz="1200" i="0" kern="1200" dirty="0" err="1" smtClean="0">
                <a:solidFill>
                  <a:schemeClr val="tx1"/>
                </a:solidFill>
                <a:latin typeface="+mn-lt"/>
                <a:ea typeface="+mn-ea"/>
                <a:cs typeface="+mn-cs"/>
              </a:rPr>
              <a:t>rastering</a:t>
            </a:r>
            <a:r>
              <a:rPr lang="en-US" sz="1200" i="0" kern="1200" dirty="0" smtClean="0">
                <a:solidFill>
                  <a:schemeClr val="tx1"/>
                </a:solidFill>
                <a:latin typeface="+mn-lt"/>
                <a:ea typeface="+mn-ea"/>
                <a:cs typeface="+mn-cs"/>
              </a:rPr>
              <a:t>.</a:t>
            </a:r>
            <a:endParaRPr lang="en-US" sz="1200" i="0" kern="1200" dirty="0" smtClean="0">
              <a:solidFill>
                <a:schemeClr val="tx1"/>
              </a:solidFill>
              <a:latin typeface="+mn-lt"/>
              <a:ea typeface="+mn-ea"/>
              <a:cs typeface="+mn-cs"/>
            </a:endParaRPr>
          </a:p>
          <a:p>
            <a:pPr marL="171450" indent="-171450">
              <a:buFont typeface="Arial" panose="020B0604020202020204" pitchFamily="34" charset="0"/>
              <a:buChar char="•"/>
            </a:pPr>
            <a:r>
              <a:rPr lang="en-US" b="1" dirty="0" err="1" smtClean="0">
                <a:solidFill>
                  <a:schemeClr val="tx1"/>
                </a:solidFill>
              </a:rPr>
              <a:t>Stigmator</a:t>
            </a:r>
            <a:r>
              <a:rPr lang="en-US" dirty="0" smtClean="0">
                <a:solidFill>
                  <a:schemeClr val="tx1"/>
                </a:solidFill>
              </a:rPr>
              <a:t> </a:t>
            </a:r>
            <a:r>
              <a:rPr lang="en-US" dirty="0" smtClean="0">
                <a:solidFill>
                  <a:schemeClr val="tx1"/>
                </a:solidFill>
              </a:rPr>
              <a:t>is </a:t>
            </a:r>
            <a:r>
              <a:rPr lang="en-US" dirty="0" smtClean="0">
                <a:solidFill>
                  <a:schemeClr val="tx1"/>
                </a:solidFill>
              </a:rPr>
              <a:t>used to make the probe circular. The </a:t>
            </a:r>
            <a:r>
              <a:rPr lang="en-US" dirty="0" err="1" smtClean="0">
                <a:solidFill>
                  <a:schemeClr val="tx1"/>
                </a:solidFill>
              </a:rPr>
              <a:t>sigmator</a:t>
            </a:r>
            <a:r>
              <a:rPr lang="en-US" dirty="0" smtClean="0">
                <a:solidFill>
                  <a:schemeClr val="tx1"/>
                </a:solidFill>
              </a:rPr>
              <a:t> is comprised of electromagnetic </a:t>
            </a:r>
            <a:r>
              <a:rPr lang="en-US" dirty="0" smtClean="0">
                <a:solidFill>
                  <a:schemeClr val="tx1"/>
                </a:solidFill>
              </a:rPr>
              <a:t>coils placed around in </a:t>
            </a:r>
            <a:r>
              <a:rPr lang="en-US" dirty="0" smtClean="0">
                <a:solidFill>
                  <a:schemeClr val="tx1"/>
                </a:solidFill>
              </a:rPr>
              <a:t>in </a:t>
            </a:r>
            <a:r>
              <a:rPr lang="en-US" dirty="0" smtClean="0">
                <a:solidFill>
                  <a:schemeClr val="tx1"/>
                </a:solidFill>
              </a:rPr>
              <a:t>quadruple, sextuple or octagonal orientations</a:t>
            </a:r>
            <a:r>
              <a:rPr lang="en-US" dirty="0" smtClean="0">
                <a:solidFill>
                  <a:schemeClr val="tx1"/>
                </a:solidFill>
              </a:rPr>
              <a:t>.</a:t>
            </a:r>
            <a:endParaRPr lang="en-US" sz="1200" b="1" i="0" kern="1200" dirty="0" smtClean="0">
              <a:solidFill>
                <a:schemeClr val="tx1"/>
              </a:solidFill>
              <a:latin typeface="+mn-lt"/>
              <a:ea typeface="+mn-ea"/>
              <a:cs typeface="+mn-cs"/>
            </a:endParaRPr>
          </a:p>
          <a:p>
            <a:pPr marL="171450" indent="-171450">
              <a:buFont typeface="Arial" panose="020B0604020202020204" pitchFamily="34" charset="0"/>
              <a:buChar char="•"/>
            </a:pPr>
            <a:r>
              <a:rPr lang="en-US" sz="1200" b="1" kern="1200" dirty="0" smtClean="0">
                <a:solidFill>
                  <a:schemeClr val="tx1"/>
                </a:solidFill>
                <a:latin typeface="+mn-lt"/>
                <a:ea typeface="+mn-ea"/>
                <a:cs typeface="+mn-cs"/>
              </a:rPr>
              <a:t>Accelerating </a:t>
            </a:r>
            <a:r>
              <a:rPr lang="en-US" sz="1200" b="1" kern="1200" dirty="0" smtClean="0">
                <a:solidFill>
                  <a:schemeClr val="tx1"/>
                </a:solidFill>
                <a:latin typeface="+mn-lt"/>
                <a:ea typeface="+mn-ea"/>
                <a:cs typeface="+mn-cs"/>
              </a:rPr>
              <a:t>voltage (kV or </a:t>
            </a:r>
            <a:r>
              <a:rPr lang="en-US" sz="1200" b="1" kern="1200" dirty="0" err="1" smtClean="0">
                <a:solidFill>
                  <a:schemeClr val="tx1"/>
                </a:solidFill>
                <a:latin typeface="+mn-lt"/>
                <a:ea typeface="+mn-ea"/>
                <a:cs typeface="+mn-cs"/>
              </a:rPr>
              <a:t>keV</a:t>
            </a:r>
            <a:r>
              <a:rPr lang="en-US" sz="1200" b="1" kern="1200" dirty="0" smtClean="0">
                <a:solidFill>
                  <a:schemeClr val="tx1"/>
                </a:solidFill>
                <a:latin typeface="+mn-lt"/>
                <a:ea typeface="+mn-ea"/>
                <a:cs typeface="+mn-cs"/>
              </a:rPr>
              <a:t>) </a:t>
            </a:r>
            <a:r>
              <a:rPr lang="en-US" sz="1200" kern="1200" dirty="0" smtClean="0">
                <a:solidFill>
                  <a:schemeClr val="tx1"/>
                </a:solidFill>
                <a:latin typeface="+mn-lt"/>
                <a:ea typeface="+mn-ea"/>
                <a:cs typeface="+mn-cs"/>
              </a:rPr>
              <a:t>is the voltage difference between the </a:t>
            </a:r>
            <a:r>
              <a:rPr lang="en-US" sz="1200" b="1" kern="1200" dirty="0" smtClean="0">
                <a:solidFill>
                  <a:schemeClr val="tx1"/>
                </a:solidFill>
                <a:latin typeface="+mn-lt"/>
                <a:ea typeface="+mn-ea"/>
                <a:cs typeface="+mn-cs"/>
              </a:rPr>
              <a:t>filament</a:t>
            </a:r>
            <a:r>
              <a:rPr lang="en-US" sz="1200" b="0" kern="1200" dirty="0" smtClean="0">
                <a:solidFill>
                  <a:schemeClr val="tx1"/>
                </a:solidFill>
                <a:latin typeface="+mn-lt"/>
                <a:ea typeface="+mn-ea"/>
                <a:cs typeface="+mn-cs"/>
              </a:rPr>
              <a:t> and the anode which accelerates the electron beam towards the anode. </a:t>
            </a:r>
            <a:endParaRPr lang="en-US" dirty="0">
              <a:solidFill>
                <a:schemeClr val="tx1"/>
              </a:solidFill>
            </a:endParaRPr>
          </a:p>
        </p:txBody>
      </p:sp>
      <p:sp>
        <p:nvSpPr>
          <p:cNvPr id="4" name="Slide Number Placeholder 3"/>
          <p:cNvSpPr>
            <a:spLocks noGrp="1"/>
          </p:cNvSpPr>
          <p:nvPr>
            <p:ph type="sldNum" sz="quarter" idx="10"/>
          </p:nvPr>
        </p:nvSpPr>
        <p:spPr/>
        <p:txBody>
          <a:bodyPr/>
          <a:lstStyle/>
          <a:p>
            <a:fld id="{1F8877A7-D6E9-4CAD-A0FA-7B6DD138F4CC}" type="slidenum">
              <a:rPr lang="en-US" altLang="en-US" smtClean="0"/>
              <a:pPr/>
              <a:t>8</a:t>
            </a:fld>
            <a:endParaRPr lang="en-US" altLang="en-US"/>
          </a:p>
        </p:txBody>
      </p:sp>
    </p:spTree>
    <p:extLst>
      <p:ext uri="{BB962C8B-B14F-4D97-AF65-F5344CB8AC3E}">
        <p14:creationId xmlns:p14="http://schemas.microsoft.com/office/powerpoint/2010/main" val="21402066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latin typeface="+mn-lt"/>
                <a:ea typeface="+mn-ea"/>
                <a:cs typeface="+mn-cs"/>
              </a:rPr>
              <a:t>SE: </a:t>
            </a:r>
            <a:r>
              <a:rPr lang="en-US" sz="1200" kern="1200" dirty="0" smtClean="0">
                <a:solidFill>
                  <a:schemeClr val="tx1"/>
                </a:solidFill>
                <a:latin typeface="+mn-lt"/>
                <a:ea typeface="+mn-ea"/>
                <a:cs typeface="+mn-cs"/>
              </a:rPr>
              <a:t>Produced through inelastic scattering that results in the ejection of loosely bound electrons from the specimen. Secondary electrons have energies from ~2-50eV.</a:t>
            </a:r>
          </a:p>
          <a:p>
            <a:r>
              <a:rPr lang="en-US" sz="1200" b="1" kern="1200" dirty="0" smtClean="0">
                <a:solidFill>
                  <a:schemeClr val="tx1"/>
                </a:solidFill>
                <a:latin typeface="+mn-lt"/>
                <a:ea typeface="+mn-ea"/>
                <a:cs typeface="+mn-cs"/>
              </a:rPr>
              <a:t>Scintillator:</a:t>
            </a:r>
            <a:r>
              <a:rPr lang="en-US" sz="1200" b="1" kern="1200" baseline="0" dirty="0" smtClean="0">
                <a:solidFill>
                  <a:schemeClr val="tx1"/>
                </a:solidFill>
                <a:latin typeface="+mn-lt"/>
                <a:ea typeface="+mn-ea"/>
                <a:cs typeface="+mn-cs"/>
              </a:rPr>
              <a:t> </a:t>
            </a:r>
            <a:r>
              <a:rPr lang="en-US" sz="1200" b="0" kern="1200" dirty="0" smtClean="0">
                <a:solidFill>
                  <a:schemeClr val="tx1"/>
                </a:solidFill>
                <a:latin typeface="+mn-lt"/>
                <a:ea typeface="+mn-ea"/>
                <a:cs typeface="+mn-cs"/>
              </a:rPr>
              <a:t>A material that emits light when excited by electromagnetic radiation or a beam of subatomic particles, e.g. electrons.</a:t>
            </a:r>
          </a:p>
          <a:p>
            <a:r>
              <a:rPr lang="en-US" sz="1200" b="1" kern="1200" dirty="0" smtClean="0">
                <a:solidFill>
                  <a:schemeClr val="tx1"/>
                </a:solidFill>
                <a:latin typeface="+mn-lt"/>
                <a:ea typeface="+mn-ea"/>
                <a:cs typeface="+mn-cs"/>
              </a:rPr>
              <a:t>X-ray wavelength: </a:t>
            </a:r>
            <a:r>
              <a:rPr lang="en-US" sz="1200" b="0" kern="1200" dirty="0" smtClean="0">
                <a:solidFill>
                  <a:schemeClr val="tx1"/>
                </a:solidFill>
                <a:latin typeface="+mn-lt"/>
                <a:ea typeface="+mn-ea"/>
                <a:cs typeface="+mn-cs"/>
              </a:rPr>
              <a:t>0.01nm</a:t>
            </a:r>
            <a:r>
              <a:rPr lang="en-US" sz="1200" b="0" kern="1200" baseline="0" dirty="0" smtClean="0">
                <a:solidFill>
                  <a:schemeClr val="tx1"/>
                </a:solidFill>
                <a:latin typeface="+mn-lt"/>
                <a:ea typeface="+mn-ea"/>
                <a:cs typeface="+mn-cs"/>
              </a:rPr>
              <a:t> – 10nm</a:t>
            </a:r>
            <a:endParaRPr lang="en-US" dirty="0"/>
          </a:p>
        </p:txBody>
      </p:sp>
      <p:sp>
        <p:nvSpPr>
          <p:cNvPr id="4" name="Slide Number Placeholder 3"/>
          <p:cNvSpPr>
            <a:spLocks noGrp="1"/>
          </p:cNvSpPr>
          <p:nvPr>
            <p:ph type="sldNum" sz="quarter" idx="10"/>
          </p:nvPr>
        </p:nvSpPr>
        <p:spPr/>
        <p:txBody>
          <a:bodyPr/>
          <a:lstStyle/>
          <a:p>
            <a:fld id="{1F8877A7-D6E9-4CAD-A0FA-7B6DD138F4CC}" type="slidenum">
              <a:rPr lang="en-US" altLang="en-US" smtClean="0"/>
              <a:pPr/>
              <a:t>9</a:t>
            </a:fld>
            <a:endParaRPr lang="en-US" altLang="en-US"/>
          </a:p>
        </p:txBody>
      </p:sp>
    </p:spTree>
    <p:extLst>
      <p:ext uri="{BB962C8B-B14F-4D97-AF65-F5344CB8AC3E}">
        <p14:creationId xmlns:p14="http://schemas.microsoft.com/office/powerpoint/2010/main" val="4324001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F8877A7-D6E9-4CAD-A0FA-7B6DD138F4CC}" type="slidenum">
              <a:rPr lang="en-US" altLang="en-US" smtClean="0"/>
              <a:pPr/>
              <a:t>10</a:t>
            </a:fld>
            <a:endParaRPr lang="en-US" altLang="en-US"/>
          </a:p>
        </p:txBody>
      </p:sp>
    </p:spTree>
    <p:extLst>
      <p:ext uri="{BB962C8B-B14F-4D97-AF65-F5344CB8AC3E}">
        <p14:creationId xmlns:p14="http://schemas.microsoft.com/office/powerpoint/2010/main" val="43240012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ounded Rectangle 3"/>
          <p:cNvSpPr/>
          <p:nvPr/>
        </p:nvSpPr>
        <p:spPr>
          <a:xfrm>
            <a:off x="304800" y="304800"/>
            <a:ext cx="8532813" cy="6197600"/>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6" name="Rounded Rectangle 5"/>
          <p:cNvSpPr/>
          <p:nvPr/>
        </p:nvSpPr>
        <p:spPr>
          <a:xfrm>
            <a:off x="418596" y="434162"/>
            <a:ext cx="8306809" cy="5890438"/>
          </a:xfrm>
          <a:prstGeom prst="roundRect">
            <a:avLst>
              <a:gd name="adj" fmla="val 4578"/>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pic>
        <p:nvPicPr>
          <p:cNvPr id="7" name="Picture 2" descr="NSF_color_log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67600" y="5181600"/>
            <a:ext cx="1066800" cy="1066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 name="Content Placeholder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2625725" y="1920839"/>
            <a:ext cx="3892550" cy="35655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 name="Rectangle 14"/>
          <p:cNvSpPr>
            <a:spLocks noChangeArrowheads="1"/>
          </p:cNvSpPr>
          <p:nvPr userDrawn="1"/>
        </p:nvSpPr>
        <p:spPr bwMode="auto">
          <a:xfrm>
            <a:off x="5334000" y="6488113"/>
            <a:ext cx="3684122"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b="1" dirty="0" smtClean="0">
                <a:latin typeface="+mj-lt"/>
              </a:rPr>
              <a:t>NSF-DUE Award #</a:t>
            </a:r>
            <a:r>
              <a:rPr lang="en-US" sz="1800" b="1" kern="1200" dirty="0" smtClean="0">
                <a:solidFill>
                  <a:schemeClr val="tx1"/>
                </a:solidFill>
                <a:latin typeface="+mj-lt"/>
                <a:ea typeface="+mn-ea"/>
                <a:cs typeface="Arial" panose="020B0604020202020204" pitchFamily="34" charset="0"/>
              </a:rPr>
              <a:t>1204279</a:t>
            </a:r>
            <a:endParaRPr lang="en-US" altLang="en-US" b="1" dirty="0">
              <a:latin typeface="+mj-lt"/>
            </a:endParaRPr>
          </a:p>
        </p:txBody>
      </p:sp>
      <p:sp>
        <p:nvSpPr>
          <p:cNvPr id="5" name="Title 4"/>
          <p:cNvSpPr>
            <a:spLocks noGrp="1"/>
          </p:cNvSpPr>
          <p:nvPr>
            <p:ph type="ctrTitle"/>
          </p:nvPr>
        </p:nvSpPr>
        <p:spPr>
          <a:xfrm>
            <a:off x="685800" y="457200"/>
            <a:ext cx="7772400" cy="1371600"/>
          </a:xfrm>
        </p:spPr>
        <p:txBody>
          <a:bodyPr vert="horz" anchor="ctr">
            <a:normAutofit/>
          </a:bodyPr>
          <a:lstStyle>
            <a:lvl1pPr>
              <a:defRPr lang="en-US" dirty="0"/>
            </a:lvl1pPr>
          </a:lstStyle>
          <a:p>
            <a:pPr lvl="0"/>
            <a:r>
              <a:rPr lang="en-US" smtClean="0"/>
              <a:t>Click to edit Master title style</a:t>
            </a:r>
            <a:endParaRPr lang="en-US" dirty="0"/>
          </a:p>
        </p:txBody>
      </p:sp>
      <p:sp>
        <p:nvSpPr>
          <p:cNvPr id="20" name="Subtitle 19"/>
          <p:cNvSpPr>
            <a:spLocks noGrp="1"/>
          </p:cNvSpPr>
          <p:nvPr>
            <p:ph type="subTitle" idx="1"/>
          </p:nvPr>
        </p:nvSpPr>
        <p:spPr>
          <a:xfrm>
            <a:off x="609600" y="5334000"/>
            <a:ext cx="7772400" cy="914400"/>
          </a:xfrm>
        </p:spPr>
        <p:txBody>
          <a:bodyPr tIns="0"/>
          <a:lstStyle>
            <a:lvl1pPr marL="36576" indent="0" algn="l">
              <a:spcBef>
                <a:spcPts val="0"/>
              </a:spcBef>
              <a:buNone/>
              <a:defRPr sz="2000">
                <a:solidFill>
                  <a:schemeClr val="bg2">
                    <a:shade val="2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smtClean="0"/>
              <a:t>Click to edit Master subtitle style</a:t>
            </a:r>
            <a:endParaRPr lang="en-US" dirty="0"/>
          </a:p>
        </p:txBody>
      </p:sp>
    </p:spTree>
    <p:extLst>
      <p:ext uri="{BB962C8B-B14F-4D97-AF65-F5344CB8AC3E}">
        <p14:creationId xmlns:p14="http://schemas.microsoft.com/office/powerpoint/2010/main" val="41803341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4" name="Picture 10" descr="shinelogo5SOLID.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57200" y="4953000"/>
            <a:ext cx="1577975" cy="1512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a:xfrm>
            <a:off x="2057400" y="4983480"/>
            <a:ext cx="6629400" cy="1051560"/>
          </a:xfrm>
        </p:spPr>
        <p:txBody>
          <a:bodyPr/>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502920" y="530352"/>
            <a:ext cx="8183880" cy="4187952"/>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extLst/>
          </a:lstStyle>
          <a:p>
            <a:pPr>
              <a:defRPr/>
            </a:pPr>
            <a:endParaRPr lang="en-US"/>
          </a:p>
        </p:txBody>
      </p:sp>
      <p:sp>
        <p:nvSpPr>
          <p:cNvPr id="6" name="Footer Placeholder 4"/>
          <p:cNvSpPr>
            <a:spLocks noGrp="1"/>
          </p:cNvSpPr>
          <p:nvPr>
            <p:ph type="ftr" sz="quarter" idx="11"/>
          </p:nvPr>
        </p:nvSpPr>
        <p:spPr/>
        <p:txBody>
          <a:bodyPr/>
          <a:lstStyle>
            <a:lvl1pPr>
              <a:defRPr/>
            </a:lvl1pPr>
            <a:extLst/>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6B684AED-A53A-41B8-B786-485B41B9BC55}" type="slidenum">
              <a:rPr lang="en-US" altLang="en-US"/>
              <a:pPr/>
              <a:t>‹#›</a:t>
            </a:fld>
            <a:endParaRPr lang="en-US" altLang="en-US"/>
          </a:p>
        </p:txBody>
      </p:sp>
    </p:spTree>
    <p:extLst>
      <p:ext uri="{BB962C8B-B14F-4D97-AF65-F5344CB8AC3E}">
        <p14:creationId xmlns:p14="http://schemas.microsoft.com/office/powerpoint/2010/main" val="15479883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4" name="Picture 10" descr="shinelogo5SOLID.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57200" y="4953000"/>
            <a:ext cx="1577975" cy="1512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Vertical Title 1"/>
          <p:cNvSpPr>
            <a:spLocks noGrp="1"/>
          </p:cNvSpPr>
          <p:nvPr>
            <p:ph type="title" orient="vert"/>
          </p:nvPr>
        </p:nvSpPr>
        <p:spPr>
          <a:xfrm>
            <a:off x="6629400" y="533404"/>
            <a:ext cx="1981200" cy="5257799"/>
          </a:xfrm>
        </p:spPr>
        <p:txBody>
          <a:bodyPr vert="eaVert"/>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533400" y="533402"/>
            <a:ext cx="5943600" cy="5257801"/>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extLst/>
          </a:lstStyle>
          <a:p>
            <a:pPr>
              <a:defRPr/>
            </a:pPr>
            <a:endParaRPr lang="en-US"/>
          </a:p>
        </p:txBody>
      </p:sp>
      <p:sp>
        <p:nvSpPr>
          <p:cNvPr id="6" name="Footer Placeholder 4"/>
          <p:cNvSpPr>
            <a:spLocks noGrp="1"/>
          </p:cNvSpPr>
          <p:nvPr>
            <p:ph type="ftr" sz="quarter" idx="11"/>
          </p:nvPr>
        </p:nvSpPr>
        <p:spPr/>
        <p:txBody>
          <a:bodyPr/>
          <a:lstStyle>
            <a:lvl1pPr>
              <a:defRPr/>
            </a:lvl1pPr>
            <a:extLst/>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A1BC4201-525E-46F1-ACCC-8E5A2E5B986A}" type="slidenum">
              <a:rPr lang="en-US" altLang="en-US"/>
              <a:pPr/>
              <a:t>‹#›</a:t>
            </a:fld>
            <a:endParaRPr lang="en-US" altLang="en-US"/>
          </a:p>
        </p:txBody>
      </p:sp>
    </p:spTree>
    <p:extLst>
      <p:ext uri="{BB962C8B-B14F-4D97-AF65-F5344CB8AC3E}">
        <p14:creationId xmlns:p14="http://schemas.microsoft.com/office/powerpoint/2010/main" val="22161006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57300" y="548640"/>
            <a:ext cx="6629400" cy="1051560"/>
          </a:xfrm>
        </p:spPr>
        <p:txBody>
          <a:bodyPr vert="horz" anchor="ctr">
            <a:normAutofit/>
          </a:bodyPr>
          <a:lstStyle>
            <a:lvl1pPr>
              <a:defRPr lang="en-US" dirty="0"/>
            </a:lvl1pPr>
          </a:lstStyle>
          <a:p>
            <a:pPr lvl="0"/>
            <a:r>
              <a:rPr lang="en-US" dirty="0" smtClean="0"/>
              <a:t>Click to edit Master title style</a:t>
            </a:r>
            <a:endParaRPr lang="en-US" dirty="0"/>
          </a:p>
        </p:txBody>
      </p:sp>
      <p:sp>
        <p:nvSpPr>
          <p:cNvPr id="3" name="Content Placeholder 2"/>
          <p:cNvSpPr>
            <a:spLocks noGrp="1"/>
          </p:cNvSpPr>
          <p:nvPr>
            <p:ph idx="1"/>
          </p:nvPr>
        </p:nvSpPr>
        <p:spPr>
          <a:xfrm>
            <a:off x="480060" y="1679448"/>
            <a:ext cx="8183880" cy="4187952"/>
          </a:xfrm>
        </p:spPr>
        <p:txBody>
          <a:bodyPr/>
          <a:lstStyle>
            <a:extLs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Date Placeholder 3"/>
          <p:cNvSpPr>
            <a:spLocks noGrp="1"/>
          </p:cNvSpPr>
          <p:nvPr>
            <p:ph type="dt" sz="half" idx="10"/>
          </p:nvPr>
        </p:nvSpPr>
        <p:spPr/>
        <p:txBody>
          <a:bodyPr/>
          <a:lstStyle>
            <a:lvl1pPr>
              <a:defRPr/>
            </a:lvl1pPr>
            <a:extLst/>
          </a:lstStyle>
          <a:p>
            <a:pPr>
              <a:defRPr/>
            </a:pPr>
            <a:endParaRPr lang="en-US"/>
          </a:p>
        </p:txBody>
      </p:sp>
      <p:sp>
        <p:nvSpPr>
          <p:cNvPr id="6" name="Footer Placeholder 4"/>
          <p:cNvSpPr>
            <a:spLocks noGrp="1"/>
          </p:cNvSpPr>
          <p:nvPr>
            <p:ph type="ftr" sz="quarter" idx="11"/>
          </p:nvPr>
        </p:nvSpPr>
        <p:spPr/>
        <p:txBody>
          <a:bodyPr/>
          <a:lstStyle>
            <a:lvl1pPr>
              <a:defRPr/>
            </a:lvl1pPr>
            <a:extLst/>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ED8D6405-EA60-4BE3-AFD0-8FD7676632AF}" type="slidenum">
              <a:rPr lang="en-US" altLang="en-US"/>
              <a:pPr/>
              <a:t>‹#›</a:t>
            </a:fld>
            <a:endParaRPr lang="en-US" altLang="en-US"/>
          </a:p>
        </p:txBody>
      </p:sp>
    </p:spTree>
    <p:extLst>
      <p:ext uri="{BB962C8B-B14F-4D97-AF65-F5344CB8AC3E}">
        <p14:creationId xmlns:p14="http://schemas.microsoft.com/office/powerpoint/2010/main" val="1483127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Rounded Rectangle 3"/>
          <p:cNvSpPr/>
          <p:nvPr/>
        </p:nvSpPr>
        <p:spPr>
          <a:xfrm>
            <a:off x="304800" y="328613"/>
            <a:ext cx="8532813" cy="6197600"/>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5" name="Rounded Rectangle 4"/>
          <p:cNvSpPr/>
          <p:nvPr/>
        </p:nvSpPr>
        <p:spPr>
          <a:xfrm>
            <a:off x="418596" y="434162"/>
            <a:ext cx="8306809" cy="4341329"/>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pic>
        <p:nvPicPr>
          <p:cNvPr id="6" name="Picture 13" descr="shinelogo5SOLID.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57200" y="4953000"/>
            <a:ext cx="1577975" cy="1512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a:xfrm>
            <a:off x="2057400" y="4928616"/>
            <a:ext cx="6594824" cy="676656"/>
          </a:xfrm>
        </p:spPr>
        <p:txBody>
          <a:bodyPr lIns="91440" bIns="0"/>
          <a:lstStyle>
            <a:lvl1pPr algn="l">
              <a:buNone/>
              <a:defRPr sz="3600" b="0" cap="none" baseline="0">
                <a:solidFill>
                  <a:schemeClr val="bg2">
                    <a:shade val="25000"/>
                  </a:schemeClr>
                </a:solidFill>
                <a:effectLst/>
              </a:defRPr>
            </a:lvl1pPr>
            <a:extLst/>
          </a:lstStyle>
          <a:p>
            <a:r>
              <a:rPr lang="en-US" smtClean="0"/>
              <a:t>Click to edit Master title style</a:t>
            </a:r>
            <a:endParaRPr lang="en-US" dirty="0"/>
          </a:p>
        </p:txBody>
      </p:sp>
      <p:sp>
        <p:nvSpPr>
          <p:cNvPr id="3" name="Text Placeholder 2"/>
          <p:cNvSpPr>
            <a:spLocks noGrp="1"/>
          </p:cNvSpPr>
          <p:nvPr>
            <p:ph type="body" idx="1"/>
          </p:nvPr>
        </p:nvSpPr>
        <p:spPr>
          <a:xfrm>
            <a:off x="2057400" y="5624484"/>
            <a:ext cx="6594824" cy="420624"/>
          </a:xfrm>
        </p:spPr>
        <p:txBody>
          <a:bodyPr lIns="118872" tIns="0"/>
          <a:lstStyle>
            <a:lvl1pPr marL="0" marR="36576" indent="0" algn="l">
              <a:spcBef>
                <a:spcPts val="0"/>
              </a:spcBef>
              <a:spcAft>
                <a:spcPts val="0"/>
              </a:spcAft>
              <a:buNone/>
              <a:defRPr sz="1800" b="0">
                <a:solidFill>
                  <a:schemeClr val="accent1">
                    <a:shade val="50000"/>
                    <a:satMod val="110000"/>
                  </a:schemeClr>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n-US" smtClean="0"/>
              <a:t>Click to edit Master text styles</a:t>
            </a:r>
          </a:p>
        </p:txBody>
      </p:sp>
      <p:sp>
        <p:nvSpPr>
          <p:cNvPr id="7" name="Date Placeholder 3"/>
          <p:cNvSpPr>
            <a:spLocks noGrp="1"/>
          </p:cNvSpPr>
          <p:nvPr>
            <p:ph type="dt" sz="half" idx="10"/>
          </p:nvPr>
        </p:nvSpPr>
        <p:spPr/>
        <p:txBody>
          <a:bodyPr/>
          <a:lstStyle>
            <a:lvl1pPr>
              <a:defRPr/>
            </a:lvl1pPr>
            <a:extLst/>
          </a:lstStyle>
          <a:p>
            <a:pPr>
              <a:defRPr/>
            </a:pPr>
            <a:endParaRPr lang="en-US"/>
          </a:p>
        </p:txBody>
      </p:sp>
      <p:sp>
        <p:nvSpPr>
          <p:cNvPr id="8" name="Footer Placeholder 4"/>
          <p:cNvSpPr>
            <a:spLocks noGrp="1"/>
          </p:cNvSpPr>
          <p:nvPr>
            <p:ph type="ftr" sz="quarter" idx="11"/>
          </p:nvPr>
        </p:nvSpPr>
        <p:spPr/>
        <p:txBody>
          <a:bodyPr/>
          <a:lstStyle>
            <a:lvl1pPr>
              <a:defRPr/>
            </a:lvl1pPr>
            <a:extLst/>
          </a:lstStyle>
          <a:p>
            <a:pPr>
              <a:defRPr/>
            </a:pPr>
            <a:endParaRPr lang="en-US"/>
          </a:p>
        </p:txBody>
      </p:sp>
      <p:sp>
        <p:nvSpPr>
          <p:cNvPr id="9" name="Slide Number Placeholder 5"/>
          <p:cNvSpPr>
            <a:spLocks noGrp="1"/>
          </p:cNvSpPr>
          <p:nvPr>
            <p:ph type="sldNum" sz="quarter" idx="12"/>
          </p:nvPr>
        </p:nvSpPr>
        <p:spPr/>
        <p:txBody>
          <a:bodyPr/>
          <a:lstStyle>
            <a:lvl1pPr>
              <a:defRPr/>
            </a:lvl1pPr>
          </a:lstStyle>
          <a:p>
            <a:fld id="{DFEF4499-2FC2-45DE-A12D-54BB7AFD1B2C}" type="slidenum">
              <a:rPr lang="en-US" altLang="en-US"/>
              <a:pPr/>
              <a:t>‹#›</a:t>
            </a:fld>
            <a:endParaRPr lang="en-US" altLang="en-US"/>
          </a:p>
        </p:txBody>
      </p:sp>
    </p:spTree>
    <p:extLst>
      <p:ext uri="{BB962C8B-B14F-4D97-AF65-F5344CB8AC3E}">
        <p14:creationId xmlns:p14="http://schemas.microsoft.com/office/powerpoint/2010/main" val="41552876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2057400" y="4985590"/>
            <a:ext cx="6629400" cy="1051560"/>
          </a:xfrm>
        </p:spPr>
        <p:txBody>
          <a:bodyPr/>
          <a:lstStyle>
            <a:extLst/>
          </a:lstStyle>
          <a:p>
            <a:r>
              <a:rPr lang="en-US" smtClean="0"/>
              <a:t>Click to edit Master title style</a:t>
            </a:r>
            <a:endParaRPr lang="en-US"/>
          </a:p>
        </p:txBody>
      </p:sp>
      <p:sp>
        <p:nvSpPr>
          <p:cNvPr id="3" name="Content Placeholder 2"/>
          <p:cNvSpPr>
            <a:spLocks noGrp="1"/>
          </p:cNvSpPr>
          <p:nvPr>
            <p:ph sz="half" idx="1"/>
          </p:nvPr>
        </p:nvSpPr>
        <p:spPr>
          <a:xfrm>
            <a:off x="514352" y="530352"/>
            <a:ext cx="3931920" cy="4389120"/>
          </a:xfrm>
        </p:spPr>
        <p:txBody>
          <a:bodyPr/>
          <a:lstStyle>
            <a:lvl1pPr>
              <a:defRPr sz="2600"/>
            </a:lvl1pPr>
            <a:lvl2pPr>
              <a:defRPr sz="22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55360" y="530352"/>
            <a:ext cx="3931920" cy="4389120"/>
          </a:xfrm>
        </p:spPr>
        <p:txBody>
          <a:bodyPr/>
          <a:lstStyle>
            <a:lvl1pPr>
              <a:defRPr sz="2600"/>
            </a:lvl1pPr>
            <a:lvl2pPr>
              <a:defRPr sz="22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4"/>
          <p:cNvSpPr>
            <a:spLocks noGrp="1"/>
          </p:cNvSpPr>
          <p:nvPr>
            <p:ph type="dt" sz="half" idx="10"/>
          </p:nvPr>
        </p:nvSpPr>
        <p:spPr/>
        <p:txBody>
          <a:bodyPr/>
          <a:lstStyle>
            <a:lvl1pPr>
              <a:defRPr/>
            </a:lvl1pPr>
            <a:extLst/>
          </a:lstStyle>
          <a:p>
            <a:pPr>
              <a:defRPr/>
            </a:pPr>
            <a:endParaRPr lang="en-US"/>
          </a:p>
        </p:txBody>
      </p:sp>
      <p:sp>
        <p:nvSpPr>
          <p:cNvPr id="7" name="Footer Placeholder 5"/>
          <p:cNvSpPr>
            <a:spLocks noGrp="1"/>
          </p:cNvSpPr>
          <p:nvPr>
            <p:ph type="ftr" sz="quarter" idx="11"/>
          </p:nvPr>
        </p:nvSpPr>
        <p:spPr/>
        <p:txBody>
          <a:bodyPr/>
          <a:lstStyle>
            <a:lvl1pPr>
              <a:defRPr/>
            </a:lvl1pPr>
            <a:extLst/>
          </a:lstStyle>
          <a:p>
            <a:pPr>
              <a:defRPr/>
            </a:pPr>
            <a:endParaRPr lang="en-US"/>
          </a:p>
        </p:txBody>
      </p:sp>
      <p:sp>
        <p:nvSpPr>
          <p:cNvPr id="8" name="Slide Number Placeholder 6"/>
          <p:cNvSpPr>
            <a:spLocks noGrp="1"/>
          </p:cNvSpPr>
          <p:nvPr>
            <p:ph type="sldNum" sz="quarter" idx="12"/>
          </p:nvPr>
        </p:nvSpPr>
        <p:spPr/>
        <p:txBody>
          <a:bodyPr/>
          <a:lstStyle>
            <a:lvl1pPr>
              <a:defRPr/>
            </a:lvl1pPr>
          </a:lstStyle>
          <a:p>
            <a:fld id="{FE89535D-3124-4F65-9A23-D2EDE8CE75FF}" type="slidenum">
              <a:rPr lang="en-US" altLang="en-US"/>
              <a:pPr/>
              <a:t>‹#›</a:t>
            </a:fld>
            <a:endParaRPr lang="en-US" altLang="en-US"/>
          </a:p>
        </p:txBody>
      </p:sp>
    </p:spTree>
    <p:extLst>
      <p:ext uri="{BB962C8B-B14F-4D97-AF65-F5344CB8AC3E}">
        <p14:creationId xmlns:p14="http://schemas.microsoft.com/office/powerpoint/2010/main" val="4616120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57300" y="533400"/>
            <a:ext cx="6629400" cy="1051560"/>
          </a:xfrm>
        </p:spPr>
        <p:txBody>
          <a:bodyPr/>
          <a:lstStyle>
            <a:lvl1pPr>
              <a:defRPr b="1"/>
            </a:lvl1pPr>
            <a:extLst/>
          </a:lstStyle>
          <a:p>
            <a:r>
              <a:rPr lang="en-US" dirty="0" smtClean="0"/>
              <a:t>Click to edit Master title style</a:t>
            </a:r>
            <a:endParaRPr lang="en-US" dirty="0"/>
          </a:p>
        </p:txBody>
      </p:sp>
      <p:sp>
        <p:nvSpPr>
          <p:cNvPr id="3" name="Text Placeholder 2"/>
          <p:cNvSpPr>
            <a:spLocks noGrp="1"/>
          </p:cNvSpPr>
          <p:nvPr>
            <p:ph type="body" idx="1"/>
          </p:nvPr>
        </p:nvSpPr>
        <p:spPr>
          <a:xfrm>
            <a:off x="607224" y="579438"/>
            <a:ext cx="3931920" cy="792162"/>
          </a:xfrm>
        </p:spPr>
        <p:txBody>
          <a:bodyPr lIns="146304"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5" name="Content Placeholder 4"/>
          <p:cNvSpPr>
            <a:spLocks noGrp="1"/>
          </p:cNvSpPr>
          <p:nvPr>
            <p:ph sz="quarter" idx="2"/>
          </p:nvPr>
        </p:nvSpPr>
        <p:spPr>
          <a:xfrm>
            <a:off x="607224" y="1447800"/>
            <a:ext cx="3931920" cy="3489960"/>
          </a:xfrm>
        </p:spPr>
        <p:txBody>
          <a:bodyPr/>
          <a:lstStyle>
            <a:lvl1pPr algn="l">
              <a:defRPr sz="2400"/>
            </a:lvl1pPr>
            <a:lvl2pPr algn="l">
              <a:defRPr sz="2000"/>
            </a:lvl2pPr>
            <a:lvl3pPr algn="l">
              <a:defRPr sz="1800"/>
            </a:lvl3pPr>
            <a:lvl4pPr algn="l">
              <a:defRPr sz="1600"/>
            </a:lvl4pPr>
            <a:lvl5pPr algn="l">
              <a:defRPr sz="1600"/>
            </a:lvl5pPr>
            <a:extLs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Date Placeholder 6"/>
          <p:cNvSpPr>
            <a:spLocks noGrp="1"/>
          </p:cNvSpPr>
          <p:nvPr>
            <p:ph type="dt" sz="half" idx="10"/>
          </p:nvPr>
        </p:nvSpPr>
        <p:spPr/>
        <p:txBody>
          <a:bodyPr/>
          <a:lstStyle>
            <a:lvl1pPr>
              <a:defRPr/>
            </a:lvl1pPr>
            <a:extLst/>
          </a:lstStyle>
          <a:p>
            <a:pPr>
              <a:defRPr/>
            </a:pPr>
            <a:endParaRPr lang="en-US"/>
          </a:p>
        </p:txBody>
      </p:sp>
      <p:sp>
        <p:nvSpPr>
          <p:cNvPr id="9" name="Footer Placeholder 7"/>
          <p:cNvSpPr>
            <a:spLocks noGrp="1"/>
          </p:cNvSpPr>
          <p:nvPr>
            <p:ph type="ftr" sz="quarter" idx="11"/>
          </p:nvPr>
        </p:nvSpPr>
        <p:spPr/>
        <p:txBody>
          <a:bodyPr/>
          <a:lstStyle>
            <a:lvl1pPr>
              <a:defRPr/>
            </a:lvl1pPr>
            <a:extLst/>
          </a:lstStyle>
          <a:p>
            <a:pPr>
              <a:defRPr/>
            </a:pPr>
            <a:endParaRPr lang="en-US"/>
          </a:p>
        </p:txBody>
      </p:sp>
      <p:sp>
        <p:nvSpPr>
          <p:cNvPr id="10" name="Slide Number Placeholder 8"/>
          <p:cNvSpPr>
            <a:spLocks noGrp="1"/>
          </p:cNvSpPr>
          <p:nvPr>
            <p:ph type="sldNum" sz="quarter" idx="12"/>
          </p:nvPr>
        </p:nvSpPr>
        <p:spPr/>
        <p:txBody>
          <a:bodyPr/>
          <a:lstStyle>
            <a:lvl1pPr>
              <a:defRPr/>
            </a:lvl1pPr>
          </a:lstStyle>
          <a:p>
            <a:fld id="{C59E4436-DAF2-4722-B6BF-64EBA1F3BBEF}" type="slidenum">
              <a:rPr lang="en-US" altLang="en-US"/>
              <a:pPr/>
              <a:t>‹#›</a:t>
            </a:fld>
            <a:endParaRPr lang="en-US" altLang="en-US"/>
          </a:p>
        </p:txBody>
      </p:sp>
    </p:spTree>
    <p:extLst>
      <p:ext uri="{BB962C8B-B14F-4D97-AF65-F5344CB8AC3E}">
        <p14:creationId xmlns:p14="http://schemas.microsoft.com/office/powerpoint/2010/main" val="1104016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2057400" y="4985590"/>
            <a:ext cx="6629400" cy="1051560"/>
          </a:xfrm>
        </p:spPr>
        <p:txBody>
          <a:bodyPr/>
          <a:lstStyle>
            <a:extLst/>
          </a:lstStyle>
          <a:p>
            <a:r>
              <a:rPr lang="en-US" smtClean="0"/>
              <a:t>Click to edit Master title style</a:t>
            </a:r>
            <a:endParaRPr lang="en-US"/>
          </a:p>
        </p:txBody>
      </p:sp>
      <p:sp>
        <p:nvSpPr>
          <p:cNvPr id="4" name="Date Placeholder 2"/>
          <p:cNvSpPr>
            <a:spLocks noGrp="1"/>
          </p:cNvSpPr>
          <p:nvPr>
            <p:ph type="dt" sz="half" idx="10"/>
          </p:nvPr>
        </p:nvSpPr>
        <p:spPr/>
        <p:txBody>
          <a:bodyPr/>
          <a:lstStyle>
            <a:lvl1pPr>
              <a:defRPr/>
            </a:lvl1pPr>
            <a:extLst/>
          </a:lstStyle>
          <a:p>
            <a:pPr>
              <a:defRPr/>
            </a:pPr>
            <a:endParaRPr lang="en-US"/>
          </a:p>
        </p:txBody>
      </p:sp>
      <p:sp>
        <p:nvSpPr>
          <p:cNvPr id="5" name="Footer Placeholder 3"/>
          <p:cNvSpPr>
            <a:spLocks noGrp="1"/>
          </p:cNvSpPr>
          <p:nvPr>
            <p:ph type="ftr" sz="quarter" idx="11"/>
          </p:nvPr>
        </p:nvSpPr>
        <p:spPr/>
        <p:txBody>
          <a:bodyPr/>
          <a:lstStyle>
            <a:lvl1pPr>
              <a:defRPr/>
            </a:lvl1pPr>
            <a:extLst/>
          </a:lstStyle>
          <a:p>
            <a:pPr>
              <a:defRPr/>
            </a:pPr>
            <a:endParaRPr lang="en-US"/>
          </a:p>
        </p:txBody>
      </p:sp>
      <p:sp>
        <p:nvSpPr>
          <p:cNvPr id="6" name="Slide Number Placeholder 4"/>
          <p:cNvSpPr>
            <a:spLocks noGrp="1"/>
          </p:cNvSpPr>
          <p:nvPr>
            <p:ph type="sldNum" sz="quarter" idx="12"/>
          </p:nvPr>
        </p:nvSpPr>
        <p:spPr/>
        <p:txBody>
          <a:bodyPr/>
          <a:lstStyle>
            <a:lvl1pPr>
              <a:defRPr/>
            </a:lvl1pPr>
          </a:lstStyle>
          <a:p>
            <a:fld id="{EC214251-AD14-4589-AA1D-0018FAFA782C}" type="slidenum">
              <a:rPr lang="en-US" altLang="en-US"/>
              <a:pPr/>
              <a:t>‹#›</a:t>
            </a:fld>
            <a:endParaRPr lang="en-US" altLang="en-US"/>
          </a:p>
        </p:txBody>
      </p:sp>
    </p:spTree>
    <p:extLst>
      <p:ext uri="{BB962C8B-B14F-4D97-AF65-F5344CB8AC3E}">
        <p14:creationId xmlns:p14="http://schemas.microsoft.com/office/powerpoint/2010/main" val="29574222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ounded Rectangle 1"/>
          <p:cNvSpPr/>
          <p:nvPr/>
        </p:nvSpPr>
        <p:spPr>
          <a:xfrm>
            <a:off x="304800" y="328613"/>
            <a:ext cx="8532813" cy="6197600"/>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pic>
        <p:nvPicPr>
          <p:cNvPr id="3" name="Picture 11" descr="shinelogo5SOLID.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4953000"/>
            <a:ext cx="1577975" cy="1512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 name="Date Placeholder 1"/>
          <p:cNvSpPr>
            <a:spLocks noGrp="1"/>
          </p:cNvSpPr>
          <p:nvPr>
            <p:ph type="dt" sz="half" idx="10"/>
          </p:nvPr>
        </p:nvSpPr>
        <p:spPr/>
        <p:txBody>
          <a:bodyPr/>
          <a:lstStyle>
            <a:lvl1pPr>
              <a:defRPr/>
            </a:lvl1pPr>
            <a:extLst/>
          </a:lstStyle>
          <a:p>
            <a:pPr>
              <a:defRPr/>
            </a:pPr>
            <a:endParaRPr lang="en-US"/>
          </a:p>
        </p:txBody>
      </p:sp>
      <p:sp>
        <p:nvSpPr>
          <p:cNvPr id="5" name="Footer Placeholder 2"/>
          <p:cNvSpPr>
            <a:spLocks noGrp="1"/>
          </p:cNvSpPr>
          <p:nvPr>
            <p:ph type="ftr" sz="quarter" idx="11"/>
          </p:nvPr>
        </p:nvSpPr>
        <p:spPr/>
        <p:txBody>
          <a:bodyPr/>
          <a:lstStyle>
            <a:lvl1pPr>
              <a:defRPr/>
            </a:lvl1pPr>
            <a:extLst/>
          </a:lstStyle>
          <a:p>
            <a:pPr>
              <a:defRPr/>
            </a:pPr>
            <a:endParaRPr lang="en-US"/>
          </a:p>
        </p:txBody>
      </p:sp>
      <p:sp>
        <p:nvSpPr>
          <p:cNvPr id="6" name="Slide Number Placeholder 3"/>
          <p:cNvSpPr>
            <a:spLocks noGrp="1"/>
          </p:cNvSpPr>
          <p:nvPr>
            <p:ph type="sldNum" sz="quarter" idx="12"/>
          </p:nvPr>
        </p:nvSpPr>
        <p:spPr/>
        <p:txBody>
          <a:bodyPr/>
          <a:lstStyle>
            <a:lvl1pPr>
              <a:defRPr/>
            </a:lvl1pPr>
          </a:lstStyle>
          <a:p>
            <a:fld id="{7F1BF6C0-F9C4-440E-A351-BEB01A81D5EF}" type="slidenum">
              <a:rPr lang="en-US" altLang="en-US"/>
              <a:pPr/>
              <a:t>‹#›</a:t>
            </a:fld>
            <a:endParaRPr lang="en-US" altLang="en-US"/>
          </a:p>
        </p:txBody>
      </p:sp>
    </p:spTree>
    <p:extLst>
      <p:ext uri="{BB962C8B-B14F-4D97-AF65-F5344CB8AC3E}">
        <p14:creationId xmlns:p14="http://schemas.microsoft.com/office/powerpoint/2010/main" val="19604135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38784" y="533400"/>
            <a:ext cx="2971800" cy="914400"/>
          </a:xfrm>
        </p:spPr>
        <p:txBody>
          <a:bodyPr/>
          <a:lstStyle>
            <a:lvl1pPr algn="l">
              <a:buNone/>
              <a:defRPr sz="2200" b="1">
                <a:solidFill>
                  <a:schemeClr val="accent1"/>
                </a:solidFill>
              </a:defRPr>
            </a:lvl1pPr>
            <a:extLst/>
          </a:lstStyle>
          <a:p>
            <a:r>
              <a:rPr lang="en-US" smtClean="0"/>
              <a:t>Click to edit Master title style</a:t>
            </a:r>
            <a:endParaRPr lang="en-US"/>
          </a:p>
        </p:txBody>
      </p:sp>
      <p:sp>
        <p:nvSpPr>
          <p:cNvPr id="3" name="Text Placeholder 2"/>
          <p:cNvSpPr>
            <a:spLocks noGrp="1"/>
          </p:cNvSpPr>
          <p:nvPr>
            <p:ph type="body" idx="2"/>
          </p:nvPr>
        </p:nvSpPr>
        <p:spPr>
          <a:xfrm>
            <a:off x="5538847" y="1447802"/>
            <a:ext cx="2971800" cy="4206112"/>
          </a:xfrm>
        </p:spPr>
        <p:txBody>
          <a:bodyPr lIns="91440"/>
          <a:lstStyle>
            <a:lvl1pPr marL="18288" marR="18288" indent="0">
              <a:spcBef>
                <a:spcPts val="0"/>
              </a:spcBef>
              <a:buNone/>
              <a:defRPr sz="1400">
                <a:solidFill>
                  <a:schemeClr val="tx1"/>
                </a:solidFill>
              </a:defRPr>
            </a:lvl1pPr>
            <a:lvl2pPr>
              <a:buNone/>
              <a:defRPr sz="1200">
                <a:solidFill>
                  <a:schemeClr val="tx1"/>
                </a:solidFill>
              </a:defRPr>
            </a:lvl2pPr>
            <a:lvl3pPr>
              <a:buNone/>
              <a:defRPr sz="1000">
                <a:solidFill>
                  <a:schemeClr val="tx1"/>
                </a:solidFill>
              </a:defRPr>
            </a:lvl3pPr>
            <a:lvl4pPr>
              <a:buNone/>
              <a:defRPr sz="900">
                <a:solidFill>
                  <a:schemeClr val="tx1"/>
                </a:solidFill>
              </a:defRPr>
            </a:lvl4pPr>
            <a:lvl5pPr>
              <a:buNone/>
              <a:defRPr sz="900">
                <a:solidFill>
                  <a:schemeClr val="tx1"/>
                </a:solidFill>
              </a:defRPr>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1"/>
          </p:nvPr>
        </p:nvSpPr>
        <p:spPr>
          <a:xfrm>
            <a:off x="761372" y="930144"/>
            <a:ext cx="4626159" cy="4724402"/>
          </a:xfrm>
        </p:spPr>
        <p:txBody>
          <a:bodyPr/>
          <a:lstStyle>
            <a:lvl1pPr>
              <a:defRPr sz="2800">
                <a:solidFill>
                  <a:schemeClr val="tx1"/>
                </a:solidFill>
              </a:defRPr>
            </a:lvl1pPr>
            <a:lvl2pPr>
              <a:defRPr sz="26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buNone/>
              <a:defRPr/>
            </a:lvl6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4"/>
          <p:cNvSpPr>
            <a:spLocks noGrp="1"/>
          </p:cNvSpPr>
          <p:nvPr>
            <p:ph type="dt" sz="half" idx="10"/>
          </p:nvPr>
        </p:nvSpPr>
        <p:spPr/>
        <p:txBody>
          <a:bodyPr/>
          <a:lstStyle>
            <a:lvl1pPr>
              <a:defRPr/>
            </a:lvl1pPr>
            <a:extLst/>
          </a:lstStyle>
          <a:p>
            <a:pPr>
              <a:defRPr/>
            </a:pPr>
            <a:endParaRPr lang="en-US"/>
          </a:p>
        </p:txBody>
      </p:sp>
      <p:sp>
        <p:nvSpPr>
          <p:cNvPr id="7" name="Footer Placeholder 5"/>
          <p:cNvSpPr>
            <a:spLocks noGrp="1"/>
          </p:cNvSpPr>
          <p:nvPr>
            <p:ph type="ftr" sz="quarter" idx="11"/>
          </p:nvPr>
        </p:nvSpPr>
        <p:spPr/>
        <p:txBody>
          <a:bodyPr/>
          <a:lstStyle>
            <a:lvl1pPr>
              <a:defRPr/>
            </a:lvl1pPr>
            <a:extLst/>
          </a:lstStyle>
          <a:p>
            <a:pPr>
              <a:defRPr/>
            </a:pPr>
            <a:endParaRPr lang="en-US"/>
          </a:p>
        </p:txBody>
      </p:sp>
      <p:sp>
        <p:nvSpPr>
          <p:cNvPr id="8" name="Slide Number Placeholder 6"/>
          <p:cNvSpPr>
            <a:spLocks noGrp="1"/>
          </p:cNvSpPr>
          <p:nvPr>
            <p:ph type="sldNum" sz="quarter" idx="12"/>
          </p:nvPr>
        </p:nvSpPr>
        <p:spPr/>
        <p:txBody>
          <a:bodyPr/>
          <a:lstStyle>
            <a:lvl1pPr>
              <a:defRPr/>
            </a:lvl1pPr>
          </a:lstStyle>
          <a:p>
            <a:fld id="{595AA2DB-5BF7-4D66-8B3F-36FD7E2EA5FE}" type="slidenum">
              <a:rPr lang="en-US" altLang="en-US"/>
              <a:pPr/>
              <a:t>‹#›</a:t>
            </a:fld>
            <a:endParaRPr lang="en-US" altLang="en-US"/>
          </a:p>
        </p:txBody>
      </p:sp>
    </p:spTree>
    <p:extLst>
      <p:ext uri="{BB962C8B-B14F-4D97-AF65-F5344CB8AC3E}">
        <p14:creationId xmlns:p14="http://schemas.microsoft.com/office/powerpoint/2010/main" val="27203714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Picture with Caption">
    <p:spTree>
      <p:nvGrpSpPr>
        <p:cNvPr id="1" name=""/>
        <p:cNvGrpSpPr/>
        <p:nvPr/>
      </p:nvGrpSpPr>
      <p:grpSpPr>
        <a:xfrm>
          <a:off x="0" y="0"/>
          <a:ext cx="0" cy="0"/>
          <a:chOff x="0" y="0"/>
          <a:chExt cx="0" cy="0"/>
        </a:xfrm>
      </p:grpSpPr>
      <p:sp>
        <p:nvSpPr>
          <p:cNvPr id="5" name="Rounded Rectangle 4"/>
          <p:cNvSpPr/>
          <p:nvPr/>
        </p:nvSpPr>
        <p:spPr>
          <a:xfrm>
            <a:off x="304800" y="328613"/>
            <a:ext cx="8532813" cy="6197600"/>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6" name="Round Single Corner Rectangle 5"/>
          <p:cNvSpPr/>
          <p:nvPr/>
        </p:nvSpPr>
        <p:spPr>
          <a:xfrm>
            <a:off x="4953000" y="762000"/>
            <a:ext cx="3162300" cy="4724400"/>
          </a:xfrm>
          <a:prstGeom prst="round1Rect">
            <a:avLst>
              <a:gd name="adj" fmla="val 2748"/>
            </a:avLst>
          </a:prstGeom>
          <a:solidFill>
            <a:srgbClr val="1C1C1C"/>
          </a:soli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pic>
        <p:nvPicPr>
          <p:cNvPr id="7" name="Picture 13" descr="shinelogo5SOLID.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57200" y="4953000"/>
            <a:ext cx="1577975" cy="1512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 name="Text Placeholder 3"/>
          <p:cNvSpPr>
            <a:spLocks noGrp="1"/>
          </p:cNvSpPr>
          <p:nvPr>
            <p:ph type="body" sz="half" idx="2"/>
          </p:nvPr>
        </p:nvSpPr>
        <p:spPr bwMode="grayWhite">
          <a:xfrm>
            <a:off x="-838200" y="2057400"/>
            <a:ext cx="2240280" cy="4211480"/>
          </a:xfrm>
        </p:spPr>
        <p:txBody>
          <a:bodyPr lIns="91440"/>
          <a:lstStyle>
            <a:lvl1pPr marL="45720" indent="0" algn="l">
              <a:spcBef>
                <a:spcPts val="0"/>
              </a:spcBef>
              <a:buNone/>
              <a:defRPr sz="1400">
                <a:solidFill>
                  <a:srgbClr val="FFFFFF"/>
                </a:solidFill>
              </a:defRPr>
            </a:lvl1pPr>
            <a:lvl2pPr>
              <a:defRPr sz="1200">
                <a:solidFill>
                  <a:srgbClr val="FFFFFF"/>
                </a:solidFill>
              </a:defRPr>
            </a:lvl2pPr>
            <a:lvl3pPr>
              <a:defRPr sz="1000">
                <a:solidFill>
                  <a:srgbClr val="FFFFFF"/>
                </a:solidFill>
              </a:defRPr>
            </a:lvl3pPr>
            <a:lvl4pPr>
              <a:defRPr sz="900">
                <a:solidFill>
                  <a:srgbClr val="FFFFFF"/>
                </a:solidFill>
              </a:defRPr>
            </a:lvl4pPr>
            <a:lvl5pPr>
              <a:defRPr sz="900">
                <a:solidFill>
                  <a:srgbClr val="FFFFFF"/>
                </a:solidFill>
              </a:defRPr>
            </a:lvl5pPr>
            <a:extLs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Date Placeholder 4"/>
          <p:cNvSpPr>
            <a:spLocks noGrp="1"/>
          </p:cNvSpPr>
          <p:nvPr>
            <p:ph type="dt" sz="half" idx="10"/>
          </p:nvPr>
        </p:nvSpPr>
        <p:spPr/>
        <p:txBody>
          <a:bodyPr/>
          <a:lstStyle>
            <a:lvl1pPr>
              <a:defRPr/>
            </a:lvl1pPr>
            <a:extLst/>
          </a:lstStyle>
          <a:p>
            <a:pPr>
              <a:defRPr/>
            </a:pPr>
            <a:endParaRPr lang="en-US"/>
          </a:p>
        </p:txBody>
      </p:sp>
      <p:sp>
        <p:nvSpPr>
          <p:cNvPr id="9" name="Footer Placeholder 5"/>
          <p:cNvSpPr>
            <a:spLocks noGrp="1"/>
          </p:cNvSpPr>
          <p:nvPr>
            <p:ph type="ftr" sz="quarter" idx="11"/>
          </p:nvPr>
        </p:nvSpPr>
        <p:spPr/>
        <p:txBody>
          <a:bodyPr/>
          <a:lstStyle>
            <a:lvl1pPr>
              <a:defRPr/>
            </a:lvl1pPr>
            <a:extLst/>
          </a:lstStyle>
          <a:p>
            <a:pPr>
              <a:defRPr/>
            </a:pPr>
            <a:endParaRPr lang="en-US"/>
          </a:p>
        </p:txBody>
      </p:sp>
      <p:sp>
        <p:nvSpPr>
          <p:cNvPr id="10" name="Slide Number Placeholder 6"/>
          <p:cNvSpPr>
            <a:spLocks noGrp="1"/>
          </p:cNvSpPr>
          <p:nvPr>
            <p:ph type="sldNum" sz="quarter" idx="12"/>
          </p:nvPr>
        </p:nvSpPr>
        <p:spPr/>
        <p:txBody>
          <a:bodyPr/>
          <a:lstStyle>
            <a:lvl1pPr>
              <a:defRPr/>
            </a:lvl1pPr>
          </a:lstStyle>
          <a:p>
            <a:fld id="{CB045DEB-BC1E-454B-B204-063B3ECED400}" type="slidenum">
              <a:rPr lang="en-US" altLang="en-US"/>
              <a:pPr/>
              <a:t>‹#›</a:t>
            </a:fld>
            <a:endParaRPr lang="en-US" altLang="en-US"/>
          </a:p>
        </p:txBody>
      </p:sp>
      <p:pic>
        <p:nvPicPr>
          <p:cNvPr id="12" name="Picture 11"/>
          <p:cNvPicPr>
            <a:picLocks noChangeAspect="1"/>
          </p:cNvPicPr>
          <p:nvPr userDrawn="1"/>
        </p:nvPicPr>
        <p:blipFill>
          <a:blip r:embed="rId3"/>
          <a:stretch>
            <a:fillRect/>
          </a:stretch>
        </p:blipFill>
        <p:spPr>
          <a:xfrm>
            <a:off x="5486400" y="1066800"/>
            <a:ext cx="2427801" cy="4286250"/>
          </a:xfrm>
          <a:prstGeom prst="rect">
            <a:avLst/>
          </a:prstGeom>
        </p:spPr>
      </p:pic>
    </p:spTree>
    <p:extLst>
      <p:ext uri="{BB962C8B-B14F-4D97-AF65-F5344CB8AC3E}">
        <p14:creationId xmlns:p14="http://schemas.microsoft.com/office/powerpoint/2010/main" val="36167831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Rounded Rectangle 6"/>
          <p:cNvSpPr/>
          <p:nvPr/>
        </p:nvSpPr>
        <p:spPr>
          <a:xfrm>
            <a:off x="304800" y="328613"/>
            <a:ext cx="8532813" cy="6197600"/>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9" name="Rounded Rectangle 8"/>
          <p:cNvSpPr/>
          <p:nvPr/>
        </p:nvSpPr>
        <p:spPr>
          <a:xfrm>
            <a:off x="418596" y="434162"/>
            <a:ext cx="8306809" cy="548640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13" name="Title Placeholder 12"/>
          <p:cNvSpPr>
            <a:spLocks noGrp="1"/>
          </p:cNvSpPr>
          <p:nvPr>
            <p:ph type="title"/>
          </p:nvPr>
        </p:nvSpPr>
        <p:spPr>
          <a:xfrm>
            <a:off x="1257300" y="533400"/>
            <a:ext cx="6629400" cy="1050925"/>
          </a:xfrm>
          <a:prstGeom prst="rect">
            <a:avLst/>
          </a:prstGeom>
        </p:spPr>
        <p:txBody>
          <a:bodyPr vert="horz" anchor="ctr">
            <a:normAutofit/>
          </a:bodyPr>
          <a:lstStyle/>
          <a:p>
            <a:pPr lvl="0"/>
            <a:r>
              <a:rPr lang="en-US" dirty="0" smtClean="0"/>
              <a:t>Click to edit Master title style</a:t>
            </a:r>
            <a:endParaRPr lang="en-US" dirty="0"/>
          </a:p>
        </p:txBody>
      </p:sp>
      <p:sp>
        <p:nvSpPr>
          <p:cNvPr id="1031" name="Text Placeholder 3"/>
          <p:cNvSpPr>
            <a:spLocks noGrp="1"/>
          </p:cNvSpPr>
          <p:nvPr>
            <p:ph type="body" idx="1"/>
          </p:nvPr>
        </p:nvSpPr>
        <p:spPr bwMode="auto">
          <a:xfrm>
            <a:off x="480219" y="1676400"/>
            <a:ext cx="8183562" cy="4187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182880" tIns="91440" rIns="91440" bIns="45720" numCol="1" anchor="t" anchorCtr="0" compatLnSpc="1">
            <a:prstTxWarp prst="textNoShape">
              <a:avLst/>
            </a:prstTxWarp>
          </a:bodyPr>
          <a:lstStyle/>
          <a:p>
            <a:pPr lvl="0"/>
            <a:r>
              <a:rPr lang="en-US" altLang="en-US" dirty="0" smtClean="0"/>
              <a:t>Click to edit Master text styles</a:t>
            </a:r>
          </a:p>
          <a:p>
            <a:pPr lvl="1"/>
            <a:r>
              <a:rPr lang="en-US" altLang="en-US" dirty="0" smtClean="0"/>
              <a:t>Second level</a:t>
            </a:r>
          </a:p>
          <a:p>
            <a:pPr lvl="2"/>
            <a:r>
              <a:rPr lang="en-US" altLang="en-US" dirty="0" smtClean="0"/>
              <a:t>Third level</a:t>
            </a:r>
          </a:p>
          <a:p>
            <a:pPr lvl="3"/>
            <a:r>
              <a:rPr lang="en-US" altLang="en-US" dirty="0" smtClean="0"/>
              <a:t>Fourth level</a:t>
            </a:r>
          </a:p>
          <a:p>
            <a:pPr lvl="4"/>
            <a:r>
              <a:rPr lang="en-US" altLang="en-US" dirty="0" smtClean="0"/>
              <a:t>Fifth level</a:t>
            </a:r>
          </a:p>
        </p:txBody>
      </p:sp>
      <p:sp>
        <p:nvSpPr>
          <p:cNvPr id="25" name="Date Placeholder 24"/>
          <p:cNvSpPr>
            <a:spLocks noGrp="1"/>
          </p:cNvSpPr>
          <p:nvPr>
            <p:ph type="dt" sz="half" idx="2"/>
          </p:nvPr>
        </p:nvSpPr>
        <p:spPr>
          <a:xfrm>
            <a:off x="3776663" y="6111875"/>
            <a:ext cx="2286000" cy="365125"/>
          </a:xfrm>
          <a:prstGeom prst="rect">
            <a:avLst/>
          </a:prstGeom>
        </p:spPr>
        <p:txBody>
          <a:bodyPr vert="horz" anchor="b"/>
          <a:lstStyle>
            <a:lvl1pPr algn="r" eaLnBrk="1" fontAlgn="auto" latinLnBrk="0" hangingPunct="1">
              <a:spcBef>
                <a:spcPts val="0"/>
              </a:spcBef>
              <a:spcAft>
                <a:spcPts val="0"/>
              </a:spcAft>
              <a:defRPr kumimoji="0" sz="1000">
                <a:solidFill>
                  <a:schemeClr val="bg2">
                    <a:shade val="50000"/>
                  </a:schemeClr>
                </a:solidFill>
                <a:latin typeface="+mn-lt"/>
                <a:cs typeface="+mn-cs"/>
              </a:defRPr>
            </a:lvl1pPr>
            <a:extLst/>
          </a:lstStyle>
          <a:p>
            <a:pPr>
              <a:defRPr/>
            </a:pPr>
            <a:endParaRPr lang="en-US"/>
          </a:p>
        </p:txBody>
      </p:sp>
      <p:sp>
        <p:nvSpPr>
          <p:cNvPr id="18" name="Footer Placeholder 17"/>
          <p:cNvSpPr>
            <a:spLocks noGrp="1"/>
          </p:cNvSpPr>
          <p:nvPr>
            <p:ph type="ftr" sz="quarter" idx="3"/>
          </p:nvPr>
        </p:nvSpPr>
        <p:spPr>
          <a:xfrm>
            <a:off x="6062663" y="6111875"/>
            <a:ext cx="2286000" cy="365125"/>
          </a:xfrm>
          <a:prstGeom prst="rect">
            <a:avLst/>
          </a:prstGeom>
        </p:spPr>
        <p:txBody>
          <a:bodyPr vert="horz" anchor="b"/>
          <a:lstStyle>
            <a:lvl1pPr algn="l" eaLnBrk="1" fontAlgn="auto" latinLnBrk="0" hangingPunct="1">
              <a:spcBef>
                <a:spcPts val="0"/>
              </a:spcBef>
              <a:spcAft>
                <a:spcPts val="0"/>
              </a:spcAft>
              <a:defRPr kumimoji="0" sz="1000">
                <a:solidFill>
                  <a:schemeClr val="bg2">
                    <a:shade val="50000"/>
                  </a:schemeClr>
                </a:solidFill>
                <a:latin typeface="+mn-lt"/>
                <a:cs typeface="+mn-cs"/>
              </a:defRPr>
            </a:lvl1pPr>
            <a:extLst/>
          </a:lstStyle>
          <a:p>
            <a:pPr>
              <a:defRPr/>
            </a:pPr>
            <a:endParaRPr lang="en-US"/>
          </a:p>
        </p:txBody>
      </p:sp>
      <p:sp>
        <p:nvSpPr>
          <p:cNvPr id="5" name="Slide Number Placeholder 4"/>
          <p:cNvSpPr>
            <a:spLocks noGrp="1"/>
          </p:cNvSpPr>
          <p:nvPr>
            <p:ph type="sldNum" sz="quarter" idx="4"/>
          </p:nvPr>
        </p:nvSpPr>
        <p:spPr>
          <a:xfrm>
            <a:off x="8348663" y="6111875"/>
            <a:ext cx="457200" cy="365125"/>
          </a:xfrm>
          <a:prstGeom prst="rect">
            <a:avLst/>
          </a:prstGeom>
        </p:spPr>
        <p:txBody>
          <a:bodyPr vert="horz" wrap="square" lIns="91440" tIns="45720" rIns="91440" bIns="45720" numCol="1" anchor="b" anchorCtr="0" compatLnSpc="1">
            <a:prstTxWarp prst="textNoShape">
              <a:avLst/>
            </a:prstTxWarp>
          </a:bodyPr>
          <a:lstStyle>
            <a:lvl1pPr algn="r">
              <a:defRPr sz="1000">
                <a:solidFill>
                  <a:srgbClr val="A7A399"/>
                </a:solidFill>
                <a:latin typeface="Verdana" panose="020B0604030504040204" pitchFamily="34" charset="0"/>
              </a:defRPr>
            </a:lvl1pPr>
          </a:lstStyle>
          <a:p>
            <a:fld id="{06D4637D-C167-4851-9303-5A7B09BB0B83}" type="slidenum">
              <a:rPr lang="en-US" altLang="en-US"/>
              <a:pPr/>
              <a:t>‹#›</a:t>
            </a:fld>
            <a:endParaRPr lang="en-US" altLang="en-US"/>
          </a:p>
        </p:txBody>
      </p:sp>
      <p:pic>
        <p:nvPicPr>
          <p:cNvPr id="1035" name="Picture 9"/>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bwMode="auto">
          <a:xfrm>
            <a:off x="457201" y="5524768"/>
            <a:ext cx="990599" cy="9073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035" r:id="rId1"/>
    <p:sldLayoutId id="2147484036" r:id="rId2"/>
    <p:sldLayoutId id="2147484037" r:id="rId3"/>
    <p:sldLayoutId id="2147484038" r:id="rId4"/>
    <p:sldLayoutId id="2147484039" r:id="rId5"/>
    <p:sldLayoutId id="2147484040" r:id="rId6"/>
    <p:sldLayoutId id="2147484041" r:id="rId7"/>
    <p:sldLayoutId id="2147484042" r:id="rId8"/>
    <p:sldLayoutId id="2147484043" r:id="rId9"/>
    <p:sldLayoutId id="2147484044" r:id="rId10"/>
    <p:sldLayoutId id="2147484045" r:id="rId11"/>
  </p:sldLayoutIdLst>
  <p:hf hdr="0" ftr="0" dt="0"/>
  <p:txStyles>
    <p:titleStyle>
      <a:lvl1pPr algn="ctr" rtl="0" eaLnBrk="0" fontAlgn="base" hangingPunct="0">
        <a:spcBef>
          <a:spcPct val="0"/>
        </a:spcBef>
        <a:spcAft>
          <a:spcPct val="0"/>
        </a:spcAft>
        <a:defRPr lang="en-US" sz="3600" b="1" kern="1200" dirty="0">
          <a:solidFill>
            <a:srgbClr val="FF8D3E"/>
          </a:solidFill>
          <a:effectLst>
            <a:outerShdw blurRad="53975" dist="22860" dir="5400000" algn="tl" rotWithShape="0">
              <a:srgbClr val="000000">
                <a:alpha val="55000"/>
              </a:srgbClr>
            </a:outerShdw>
          </a:effectLst>
          <a:latin typeface="+mj-lt"/>
          <a:ea typeface="+mj-ea"/>
          <a:cs typeface="+mj-cs"/>
        </a:defRPr>
      </a:lvl1pPr>
      <a:lvl2pPr algn="l" rtl="0" eaLnBrk="0" fontAlgn="base" hangingPunct="0">
        <a:spcBef>
          <a:spcPct val="0"/>
        </a:spcBef>
        <a:spcAft>
          <a:spcPct val="0"/>
        </a:spcAft>
        <a:defRPr sz="3600" b="1">
          <a:solidFill>
            <a:srgbClr val="FF8D3E"/>
          </a:solidFill>
          <a:latin typeface="Verdana" pitchFamily="34" charset="0"/>
        </a:defRPr>
      </a:lvl2pPr>
      <a:lvl3pPr algn="l" rtl="0" eaLnBrk="0" fontAlgn="base" hangingPunct="0">
        <a:spcBef>
          <a:spcPct val="0"/>
        </a:spcBef>
        <a:spcAft>
          <a:spcPct val="0"/>
        </a:spcAft>
        <a:defRPr sz="3600" b="1">
          <a:solidFill>
            <a:srgbClr val="FF8D3E"/>
          </a:solidFill>
          <a:latin typeface="Verdana" pitchFamily="34" charset="0"/>
        </a:defRPr>
      </a:lvl3pPr>
      <a:lvl4pPr algn="l" rtl="0" eaLnBrk="0" fontAlgn="base" hangingPunct="0">
        <a:spcBef>
          <a:spcPct val="0"/>
        </a:spcBef>
        <a:spcAft>
          <a:spcPct val="0"/>
        </a:spcAft>
        <a:defRPr sz="3600" b="1">
          <a:solidFill>
            <a:srgbClr val="FF8D3E"/>
          </a:solidFill>
          <a:latin typeface="Verdana" pitchFamily="34" charset="0"/>
        </a:defRPr>
      </a:lvl4pPr>
      <a:lvl5pPr algn="l" rtl="0" eaLnBrk="0" fontAlgn="base" hangingPunct="0">
        <a:spcBef>
          <a:spcPct val="0"/>
        </a:spcBef>
        <a:spcAft>
          <a:spcPct val="0"/>
        </a:spcAft>
        <a:defRPr sz="3600" b="1">
          <a:solidFill>
            <a:srgbClr val="FF8D3E"/>
          </a:solidFill>
          <a:latin typeface="Verdana" pitchFamily="34" charset="0"/>
        </a:defRPr>
      </a:lvl5pPr>
      <a:lvl6pPr marL="457200" algn="l" rtl="0" fontAlgn="base">
        <a:spcBef>
          <a:spcPct val="0"/>
        </a:spcBef>
        <a:spcAft>
          <a:spcPct val="0"/>
        </a:spcAft>
        <a:defRPr sz="3600" b="1">
          <a:solidFill>
            <a:srgbClr val="FF8D3E"/>
          </a:solidFill>
          <a:latin typeface="Verdana" pitchFamily="34" charset="0"/>
        </a:defRPr>
      </a:lvl6pPr>
      <a:lvl7pPr marL="914400" algn="l" rtl="0" fontAlgn="base">
        <a:spcBef>
          <a:spcPct val="0"/>
        </a:spcBef>
        <a:spcAft>
          <a:spcPct val="0"/>
        </a:spcAft>
        <a:defRPr sz="3600" b="1">
          <a:solidFill>
            <a:srgbClr val="FF8D3E"/>
          </a:solidFill>
          <a:latin typeface="Verdana" pitchFamily="34" charset="0"/>
        </a:defRPr>
      </a:lvl7pPr>
      <a:lvl8pPr marL="1371600" algn="l" rtl="0" fontAlgn="base">
        <a:spcBef>
          <a:spcPct val="0"/>
        </a:spcBef>
        <a:spcAft>
          <a:spcPct val="0"/>
        </a:spcAft>
        <a:defRPr sz="3600" b="1">
          <a:solidFill>
            <a:srgbClr val="FF8D3E"/>
          </a:solidFill>
          <a:latin typeface="Verdana" pitchFamily="34" charset="0"/>
        </a:defRPr>
      </a:lvl8pPr>
      <a:lvl9pPr marL="1828800" algn="l" rtl="0" fontAlgn="base">
        <a:spcBef>
          <a:spcPct val="0"/>
        </a:spcBef>
        <a:spcAft>
          <a:spcPct val="0"/>
        </a:spcAft>
        <a:defRPr sz="3600" b="1">
          <a:solidFill>
            <a:srgbClr val="FF8D3E"/>
          </a:solidFill>
          <a:latin typeface="Verdana" pitchFamily="34" charset="0"/>
        </a:defRPr>
      </a:lvl9pPr>
      <a:extLst/>
    </p:titleStyle>
    <p:bodyStyle>
      <a:lvl1pPr marL="265113" indent="-265113" algn="l" rtl="0" eaLnBrk="0" fontAlgn="base" hangingPunct="0">
        <a:spcBef>
          <a:spcPts val="250"/>
        </a:spcBef>
        <a:spcAft>
          <a:spcPct val="0"/>
        </a:spcAft>
        <a:buClr>
          <a:schemeClr val="accent1"/>
        </a:buClr>
        <a:buSzPct val="80000"/>
        <a:buFont typeface="Wingdings 2" panose="05020102010507070707" pitchFamily="18" charset="2"/>
        <a:buChar char=""/>
        <a:defRPr sz="2800" kern="1200">
          <a:solidFill>
            <a:schemeClr val="tx1"/>
          </a:solidFill>
          <a:latin typeface="+mn-lt"/>
          <a:ea typeface="+mn-ea"/>
          <a:cs typeface="+mn-cs"/>
        </a:defRPr>
      </a:lvl1pPr>
      <a:lvl2pPr marL="547688" indent="-200025" algn="l" rtl="0" eaLnBrk="0" fontAlgn="base" hangingPunct="0">
        <a:spcBef>
          <a:spcPts val="250"/>
        </a:spcBef>
        <a:spcAft>
          <a:spcPct val="0"/>
        </a:spcAft>
        <a:buClr>
          <a:schemeClr val="accent1"/>
        </a:buClr>
        <a:buSzPct val="100000"/>
        <a:buFont typeface="Verdana" panose="020B0604030504040204" pitchFamily="34" charset="0"/>
        <a:buChar char="◦"/>
        <a:defRPr sz="2400" kern="1200">
          <a:solidFill>
            <a:schemeClr val="tx1"/>
          </a:solidFill>
          <a:latin typeface="+mn-lt"/>
          <a:ea typeface="+mn-ea"/>
          <a:cs typeface="+mn-cs"/>
        </a:defRPr>
      </a:lvl2pPr>
      <a:lvl3pPr marL="785813" indent="-182563" algn="l" rtl="0" eaLnBrk="0" fontAlgn="base" hangingPunct="0">
        <a:spcBef>
          <a:spcPts val="250"/>
        </a:spcBef>
        <a:spcAft>
          <a:spcPct val="0"/>
        </a:spcAft>
        <a:buClr>
          <a:srgbClr val="ED3742"/>
        </a:buClr>
        <a:buSzPct val="100000"/>
        <a:buFont typeface="Wingdings 2" panose="05020102010507070707" pitchFamily="18" charset="2"/>
        <a:buChar char=""/>
        <a:defRPr sz="2200" kern="1200">
          <a:solidFill>
            <a:schemeClr val="tx1"/>
          </a:solidFill>
          <a:latin typeface="+mn-lt"/>
          <a:ea typeface="+mn-ea"/>
          <a:cs typeface="+mn-cs"/>
        </a:defRPr>
      </a:lvl3pPr>
      <a:lvl4pPr marL="1023938" indent="-182563" algn="l" rtl="0" eaLnBrk="0" fontAlgn="base" hangingPunct="0">
        <a:spcBef>
          <a:spcPts val="225"/>
        </a:spcBef>
        <a:spcAft>
          <a:spcPct val="0"/>
        </a:spcAft>
        <a:buClr>
          <a:srgbClr val="ED3742"/>
        </a:buClr>
        <a:buSzPct val="112000"/>
        <a:buFont typeface="Verdana" panose="020B0604030504040204" pitchFamily="34" charset="0"/>
        <a:buChar char="◦"/>
        <a:defRPr sz="1900" kern="1200">
          <a:solidFill>
            <a:schemeClr val="tx1"/>
          </a:solidFill>
          <a:latin typeface="+mn-lt"/>
          <a:ea typeface="+mn-ea"/>
          <a:cs typeface="+mn-cs"/>
        </a:defRPr>
      </a:lvl4pPr>
      <a:lvl5pPr marL="1279525" indent="-182563" algn="l" rtl="0" eaLnBrk="0" fontAlgn="base" hangingPunct="0">
        <a:spcBef>
          <a:spcPts val="250"/>
        </a:spcBef>
        <a:spcAft>
          <a:spcPct val="0"/>
        </a:spcAft>
        <a:buClr>
          <a:srgbClr val="4A85BF"/>
        </a:buClr>
        <a:buSzPct val="100000"/>
        <a:buFont typeface="Wingdings 2" panose="05020102010507070707" pitchFamily="18" charset="2"/>
        <a:buChar char=""/>
        <a:defRPr kern="1200">
          <a:solidFill>
            <a:schemeClr val="tx1"/>
          </a:solidFill>
          <a:latin typeface="+mn-lt"/>
          <a:ea typeface="+mn-ea"/>
          <a:cs typeface="+mn-cs"/>
        </a:defRPr>
      </a:lvl5pPr>
      <a:lvl6pPr marL="1490472" indent="-182880" algn="l" rtl="0" eaLnBrk="1" latinLnBrk="0" hangingPunct="1">
        <a:spcBef>
          <a:spcPts val="250"/>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6pPr>
      <a:lvl7pPr marL="1700784"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7pPr>
      <a:lvl8pPr marL="1920240" indent="-182880" algn="l" rtl="0" eaLnBrk="1" latinLnBrk="0" hangingPunct="1">
        <a:spcBef>
          <a:spcPts val="257"/>
        </a:spcBef>
        <a:buClr>
          <a:schemeClr val="accent3">
            <a:tint val="85000"/>
            <a:satMod val="275000"/>
          </a:schemeClr>
        </a:buClr>
        <a:buSzPct val="100000"/>
        <a:buFont typeface="Verdana"/>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22.tiff"/></Relationships>
</file>

<file path=ppt/slides/_rels/slide16.xml.rels><?xml version="1.0" encoding="UTF-8" standalone="yes"?>
<Relationships xmlns="http://schemas.openxmlformats.org/package/2006/relationships"><Relationship Id="rId3" Type="http://schemas.openxmlformats.org/officeDocument/2006/relationships/image" Target="../media/image24.tiff"/><Relationship Id="rId2" Type="http://schemas.openxmlformats.org/officeDocument/2006/relationships/image" Target="../media/image23.tiff"/><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26.tiff"/><Relationship Id="rId2" Type="http://schemas.openxmlformats.org/officeDocument/2006/relationships/image" Target="../media/image25.TIF"/><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28.tiff"/><Relationship Id="rId2" Type="http://schemas.openxmlformats.org/officeDocument/2006/relationships/image" Target="../media/image27.tiff"/><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30.tiff"/><Relationship Id="rId2" Type="http://schemas.openxmlformats.org/officeDocument/2006/relationships/image" Target="../media/image29.tiff"/><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2.tiff"/><Relationship Id="rId2" Type="http://schemas.openxmlformats.org/officeDocument/2006/relationships/image" Target="../media/image31.tiff"/><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7.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3.jpeg"/><Relationship Id="rId4" Type="http://schemas.openxmlformats.org/officeDocument/2006/relationships/image" Target="../media/image12.jpeg"/></Relationships>
</file>

<file path=ppt/slides/_rels/slide5.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15.jpeg"/></Relationships>
</file>

<file path=ppt/slides/_rels/slide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7200" y="457200"/>
            <a:ext cx="8229600" cy="1371600"/>
          </a:xfrm>
        </p:spPr>
        <p:txBody>
          <a:bodyPr>
            <a:noAutofit/>
          </a:bodyPr>
          <a:lstStyle/>
          <a:p>
            <a:pPr eaLnBrk="1" fontAlgn="auto" hangingPunct="1">
              <a:spcAft>
                <a:spcPts val="0"/>
              </a:spcAft>
              <a:defRPr/>
            </a:pPr>
            <a:r>
              <a:rPr lang="en-US" sz="3200" dirty="0" smtClean="0"/>
              <a:t>Scanning Electron Microscopy</a:t>
            </a:r>
            <a:br>
              <a:rPr lang="en-US" sz="3200" dirty="0" smtClean="0"/>
            </a:br>
            <a:endParaRPr lang="en-US" sz="3200" dirty="0"/>
          </a:p>
        </p:txBody>
      </p:sp>
      <p:sp>
        <p:nvSpPr>
          <p:cNvPr id="3" name="Subtitle 2"/>
          <p:cNvSpPr>
            <a:spLocks noGrp="1"/>
          </p:cNvSpPr>
          <p:nvPr>
            <p:ph type="subTitle" idx="1"/>
          </p:nvPr>
        </p:nvSpPr>
        <p:spPr>
          <a:xfrm>
            <a:off x="685800" y="1219200"/>
            <a:ext cx="7772400" cy="914400"/>
          </a:xfrm>
        </p:spPr>
        <p:txBody>
          <a:bodyPr>
            <a:normAutofit/>
          </a:bodyPr>
          <a:lstStyle/>
          <a:p>
            <a:pPr algn="ctr" eaLnBrk="1" fontAlgn="auto" hangingPunct="1">
              <a:spcAft>
                <a:spcPts val="0"/>
              </a:spcAft>
              <a:defRPr/>
            </a:pPr>
            <a:r>
              <a:rPr lang="en-US" dirty="0"/>
              <a:t>Nanotechnology Lab at North Seattle College</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SEM: Electron Beam Interactions</a:t>
            </a:r>
            <a:endParaRPr lang="en-US" dirty="0"/>
          </a:p>
        </p:txBody>
      </p:sp>
      <p:sp>
        <p:nvSpPr>
          <p:cNvPr id="3" name="Content Placeholder 2"/>
          <p:cNvSpPr>
            <a:spLocks noGrp="1"/>
          </p:cNvSpPr>
          <p:nvPr>
            <p:ph idx="1"/>
          </p:nvPr>
        </p:nvSpPr>
        <p:spPr/>
        <p:txBody>
          <a:bodyPr/>
          <a:lstStyle/>
          <a:p>
            <a:r>
              <a:rPr lang="en-US" dirty="0" smtClean="0"/>
              <a:t>Backscattered Electrons</a:t>
            </a:r>
          </a:p>
          <a:p>
            <a:pPr lvl="1"/>
            <a:r>
              <a:rPr lang="en-US" dirty="0" smtClean="0"/>
              <a:t>Elastic scattering</a:t>
            </a:r>
          </a:p>
          <a:p>
            <a:pPr lvl="1"/>
            <a:r>
              <a:rPr lang="en-US" dirty="0" smtClean="0"/>
              <a:t>Reflection – electrons bounce back</a:t>
            </a:r>
          </a:p>
          <a:p>
            <a:pPr lvl="1"/>
            <a:r>
              <a:rPr lang="en-US" dirty="0" smtClean="0"/>
              <a:t>High energy &gt;50eV collected</a:t>
            </a:r>
          </a:p>
          <a:p>
            <a:pPr lvl="1"/>
            <a:r>
              <a:rPr lang="en-US" dirty="0" smtClean="0"/>
              <a:t>Qualitative chemical analysis</a:t>
            </a:r>
            <a:endParaRPr lang="en-US" dirty="0"/>
          </a:p>
          <a:p>
            <a:r>
              <a:rPr lang="en-US" dirty="0" smtClean="0"/>
              <a:t>Backscatter Electron Detector Images</a:t>
            </a:r>
          </a:p>
          <a:p>
            <a:pPr lvl="1"/>
            <a:r>
              <a:rPr lang="en-US" dirty="0" smtClean="0"/>
              <a:t>Higher atomic weight </a:t>
            </a:r>
            <a:r>
              <a:rPr lang="en-US" dirty="0" smtClean="0">
                <a:sym typeface="Symbol" panose="05050102010706020507" pitchFamily="18" charset="2"/>
              </a:rPr>
              <a:t></a:t>
            </a:r>
          </a:p>
          <a:p>
            <a:pPr marL="347663" lvl="1" indent="0">
              <a:buNone/>
            </a:pPr>
            <a:r>
              <a:rPr lang="en-US" dirty="0" smtClean="0"/>
              <a:t> larger nuclei </a:t>
            </a:r>
            <a:r>
              <a:rPr lang="en-US" dirty="0" smtClean="0">
                <a:sym typeface="Symbol" panose="05050102010706020507" pitchFamily="18" charset="2"/>
              </a:rPr>
              <a:t></a:t>
            </a:r>
            <a:r>
              <a:rPr lang="en-US" dirty="0" smtClean="0"/>
              <a:t> brighter</a:t>
            </a:r>
          </a:p>
        </p:txBody>
      </p:sp>
      <p:sp>
        <p:nvSpPr>
          <p:cNvPr id="4" name="Slide Number Placeholder 3"/>
          <p:cNvSpPr>
            <a:spLocks noGrp="1"/>
          </p:cNvSpPr>
          <p:nvPr>
            <p:ph type="sldNum" sz="quarter" idx="12"/>
          </p:nvPr>
        </p:nvSpPr>
        <p:spPr/>
        <p:txBody>
          <a:bodyPr/>
          <a:lstStyle/>
          <a:p>
            <a:fld id="{ED8D6405-EA60-4BE3-AFD0-8FD7676632AF}" type="slidenum">
              <a:rPr lang="en-US" altLang="en-US" smtClean="0"/>
              <a:pPr/>
              <a:t>10</a:t>
            </a:fld>
            <a:endParaRPr lang="en-US" altLang="en-US"/>
          </a:p>
        </p:txBody>
      </p:sp>
      <p:grpSp>
        <p:nvGrpSpPr>
          <p:cNvPr id="5" name="Group 44"/>
          <p:cNvGrpSpPr>
            <a:grpSpLocks/>
          </p:cNvGrpSpPr>
          <p:nvPr/>
        </p:nvGrpSpPr>
        <p:grpSpPr bwMode="auto">
          <a:xfrm>
            <a:off x="6324601" y="1295400"/>
            <a:ext cx="2233612" cy="1335530"/>
            <a:chOff x="5791200" y="609600"/>
            <a:chExt cx="2895600" cy="1676400"/>
          </a:xfrm>
        </p:grpSpPr>
        <p:sp>
          <p:nvSpPr>
            <p:cNvPr id="6" name="Rectangle 5"/>
            <p:cNvSpPr/>
            <p:nvPr/>
          </p:nvSpPr>
          <p:spPr>
            <a:xfrm>
              <a:off x="5791200" y="609600"/>
              <a:ext cx="2895600" cy="1676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grpSp>
          <p:nvGrpSpPr>
            <p:cNvPr id="7" name="Group 43"/>
            <p:cNvGrpSpPr>
              <a:grpSpLocks/>
            </p:cNvGrpSpPr>
            <p:nvPr/>
          </p:nvGrpSpPr>
          <p:grpSpPr bwMode="auto">
            <a:xfrm>
              <a:off x="5956162" y="673382"/>
              <a:ext cx="2716304" cy="1460218"/>
              <a:chOff x="5956162" y="673382"/>
              <a:chExt cx="2716304" cy="1460218"/>
            </a:xfrm>
          </p:grpSpPr>
          <p:grpSp>
            <p:nvGrpSpPr>
              <p:cNvPr id="8" name="Group 32"/>
              <p:cNvGrpSpPr>
                <a:grpSpLocks/>
              </p:cNvGrpSpPr>
              <p:nvPr/>
            </p:nvGrpSpPr>
            <p:grpSpPr bwMode="auto">
              <a:xfrm>
                <a:off x="5956162" y="762000"/>
                <a:ext cx="1371600" cy="1371600"/>
                <a:chOff x="6248400" y="990600"/>
                <a:chExt cx="1371600" cy="1371600"/>
              </a:xfrm>
            </p:grpSpPr>
            <p:sp>
              <p:nvSpPr>
                <p:cNvPr id="15" name="Oval 14"/>
                <p:cNvSpPr/>
                <p:nvPr/>
              </p:nvSpPr>
              <p:spPr>
                <a:xfrm>
                  <a:off x="6248400" y="990600"/>
                  <a:ext cx="1371600" cy="1371600"/>
                </a:xfrm>
                <a:prstGeom prst="ellipse">
                  <a:avLst/>
                </a:prstGeom>
                <a:solidFill>
                  <a:srgbClr val="A7E6FF"/>
                </a:solidFill>
                <a:ln>
                  <a:noFill/>
                </a:ln>
                <a:effectLst>
                  <a:glow rad="139700">
                    <a:srgbClr val="005374">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16" name="Oval 15"/>
                <p:cNvSpPr/>
                <p:nvPr/>
              </p:nvSpPr>
              <p:spPr>
                <a:xfrm>
                  <a:off x="6553200" y="1295400"/>
                  <a:ext cx="762000" cy="762000"/>
                </a:xfrm>
                <a:prstGeom prst="ellipse">
                  <a:avLst/>
                </a:prstGeom>
                <a:solidFill>
                  <a:srgbClr val="A7E6FF"/>
                </a:solidFill>
                <a:ln>
                  <a:noFill/>
                </a:ln>
                <a:effectLst>
                  <a:glow rad="139700">
                    <a:srgbClr val="005374">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grpSp>
              <p:nvGrpSpPr>
                <p:cNvPr id="17" name="Group 17"/>
                <p:cNvGrpSpPr>
                  <a:grpSpLocks/>
                </p:cNvGrpSpPr>
                <p:nvPr/>
              </p:nvGrpSpPr>
              <p:grpSpPr bwMode="auto">
                <a:xfrm>
                  <a:off x="6705600" y="1447800"/>
                  <a:ext cx="457200" cy="457200"/>
                  <a:chOff x="6400800" y="914400"/>
                  <a:chExt cx="457200" cy="457200"/>
                </a:xfrm>
              </p:grpSpPr>
              <p:sp>
                <p:nvSpPr>
                  <p:cNvPr id="18" name="Oval 17"/>
                  <p:cNvSpPr/>
                  <p:nvPr/>
                </p:nvSpPr>
                <p:spPr>
                  <a:xfrm>
                    <a:off x="6506747" y="1066165"/>
                    <a:ext cx="152916" cy="153670"/>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500" dirty="0"/>
                  </a:p>
                </p:txBody>
              </p:sp>
              <p:sp>
                <p:nvSpPr>
                  <p:cNvPr id="19" name="Oval 18"/>
                  <p:cNvSpPr/>
                  <p:nvPr/>
                </p:nvSpPr>
                <p:spPr>
                  <a:xfrm>
                    <a:off x="6583906" y="1219834"/>
                    <a:ext cx="151514" cy="152272"/>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500" dirty="0"/>
                  </a:p>
                </p:txBody>
              </p:sp>
              <p:sp>
                <p:nvSpPr>
                  <p:cNvPr id="20" name="Oval 19"/>
                  <p:cNvSpPr/>
                  <p:nvPr/>
                </p:nvSpPr>
                <p:spPr>
                  <a:xfrm>
                    <a:off x="6583906" y="913891"/>
                    <a:ext cx="151514" cy="152273"/>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500" dirty="0"/>
                  </a:p>
                </p:txBody>
              </p:sp>
              <p:sp>
                <p:nvSpPr>
                  <p:cNvPr id="21" name="Oval 20"/>
                  <p:cNvSpPr/>
                  <p:nvPr/>
                </p:nvSpPr>
                <p:spPr>
                  <a:xfrm>
                    <a:off x="6659663" y="990727"/>
                    <a:ext cx="152917" cy="152272"/>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500" dirty="0"/>
                  </a:p>
                </p:txBody>
              </p:sp>
              <p:sp>
                <p:nvSpPr>
                  <p:cNvPr id="22" name="Oval 21"/>
                  <p:cNvSpPr/>
                  <p:nvPr/>
                </p:nvSpPr>
                <p:spPr>
                  <a:xfrm>
                    <a:off x="6583906" y="990727"/>
                    <a:ext cx="151514" cy="152272"/>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500" dirty="0"/>
                  </a:p>
                </p:txBody>
              </p:sp>
              <p:sp>
                <p:nvSpPr>
                  <p:cNvPr id="23" name="Oval 22"/>
                  <p:cNvSpPr/>
                  <p:nvPr/>
                </p:nvSpPr>
                <p:spPr>
                  <a:xfrm>
                    <a:off x="6430990" y="990727"/>
                    <a:ext cx="152916" cy="152272"/>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1500" dirty="0"/>
                      <a:t>+</a:t>
                    </a:r>
                  </a:p>
                </p:txBody>
              </p:sp>
              <p:sp>
                <p:nvSpPr>
                  <p:cNvPr id="24" name="Oval 23"/>
                  <p:cNvSpPr/>
                  <p:nvPr/>
                </p:nvSpPr>
                <p:spPr>
                  <a:xfrm>
                    <a:off x="6583906" y="1066165"/>
                    <a:ext cx="151514" cy="15367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1500" dirty="0"/>
                      <a:t>+</a:t>
                    </a:r>
                  </a:p>
                </p:txBody>
              </p:sp>
              <p:sp>
                <p:nvSpPr>
                  <p:cNvPr id="25" name="Oval 24"/>
                  <p:cNvSpPr/>
                  <p:nvPr/>
                </p:nvSpPr>
                <p:spPr>
                  <a:xfrm>
                    <a:off x="6659663" y="913891"/>
                    <a:ext cx="152917" cy="152273"/>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1500" dirty="0"/>
                      <a:t>+</a:t>
                    </a:r>
                  </a:p>
                </p:txBody>
              </p:sp>
              <p:sp>
                <p:nvSpPr>
                  <p:cNvPr id="26" name="Oval 25"/>
                  <p:cNvSpPr/>
                  <p:nvPr/>
                </p:nvSpPr>
                <p:spPr>
                  <a:xfrm>
                    <a:off x="6506747" y="1219834"/>
                    <a:ext cx="152916" cy="152272"/>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1500" dirty="0"/>
                      <a:t>+</a:t>
                    </a:r>
                  </a:p>
                </p:txBody>
              </p:sp>
              <p:sp>
                <p:nvSpPr>
                  <p:cNvPr id="27" name="Oval 26"/>
                  <p:cNvSpPr/>
                  <p:nvPr/>
                </p:nvSpPr>
                <p:spPr>
                  <a:xfrm>
                    <a:off x="6659663" y="1219834"/>
                    <a:ext cx="152917" cy="152272"/>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1500" dirty="0"/>
                      <a:t>+</a:t>
                    </a:r>
                  </a:p>
                </p:txBody>
              </p:sp>
              <p:sp>
                <p:nvSpPr>
                  <p:cNvPr id="28" name="Oval 27"/>
                  <p:cNvSpPr/>
                  <p:nvPr/>
                </p:nvSpPr>
                <p:spPr>
                  <a:xfrm>
                    <a:off x="6735420" y="1066165"/>
                    <a:ext cx="152917" cy="15367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1500" dirty="0"/>
                      <a:t>+</a:t>
                    </a:r>
                  </a:p>
                </p:txBody>
              </p:sp>
              <p:sp>
                <p:nvSpPr>
                  <p:cNvPr id="29" name="Oval 28"/>
                  <p:cNvSpPr/>
                  <p:nvPr/>
                </p:nvSpPr>
                <p:spPr>
                  <a:xfrm>
                    <a:off x="6735420" y="1142999"/>
                    <a:ext cx="152917" cy="152273"/>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500" dirty="0"/>
                  </a:p>
                </p:txBody>
              </p:sp>
            </p:grpSp>
          </p:grpSp>
          <p:cxnSp>
            <p:nvCxnSpPr>
              <p:cNvPr id="9" name="Straight Arrow Connector 8"/>
              <p:cNvCxnSpPr/>
              <p:nvPr/>
            </p:nvCxnSpPr>
            <p:spPr>
              <a:xfrm rot="10800000" flipV="1">
                <a:off x="7205330" y="838708"/>
                <a:ext cx="381591" cy="152273"/>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10" name="TextBox 31"/>
              <p:cNvSpPr txBox="1">
                <a:spLocks noChangeArrowheads="1"/>
              </p:cNvSpPr>
              <p:nvPr/>
            </p:nvSpPr>
            <p:spPr bwMode="auto">
              <a:xfrm>
                <a:off x="7542028" y="673382"/>
                <a:ext cx="1130438"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Char char="•"/>
                  <a:defRPr sz="2800">
                    <a:solidFill>
                      <a:schemeClr val="tx1"/>
                    </a:solidFill>
                    <a:latin typeface="Tahoma" panose="020B0604030504040204" pitchFamily="34" charset="0"/>
                  </a:defRPr>
                </a:lvl1pPr>
                <a:lvl2pPr marL="742950" indent="-285750">
                  <a:lnSpc>
                    <a:spcPct val="105000"/>
                  </a:lnSpc>
                  <a:spcBef>
                    <a:spcPct val="5000"/>
                  </a:spcBef>
                  <a:spcAft>
                    <a:spcPct val="15000"/>
                  </a:spcAft>
                  <a:buChar char="–"/>
                  <a:defRPr sz="2500">
                    <a:solidFill>
                      <a:schemeClr val="tx1"/>
                    </a:solidFill>
                    <a:latin typeface="Tahoma" panose="020B0604030504040204" pitchFamily="34" charset="0"/>
                  </a:defRPr>
                </a:lvl2pPr>
                <a:lvl3pPr marL="1143000" indent="-228600">
                  <a:lnSpc>
                    <a:spcPct val="105000"/>
                  </a:lnSpc>
                  <a:spcBef>
                    <a:spcPct val="15000"/>
                  </a:spcBef>
                  <a:spcAft>
                    <a:spcPct val="15000"/>
                  </a:spcAft>
                  <a:buChar char="•"/>
                  <a:defRPr sz="2200">
                    <a:solidFill>
                      <a:schemeClr val="tx1"/>
                    </a:solidFill>
                    <a:latin typeface="Tahoma" panose="020B0604030504040204" pitchFamily="34" charset="0"/>
                  </a:defRPr>
                </a:lvl3pPr>
                <a:lvl4pPr marL="1600200" indent="-228600">
                  <a:spcBef>
                    <a:spcPct val="20000"/>
                  </a:spcBef>
                  <a:buChar char="–"/>
                  <a:defRPr sz="2000">
                    <a:solidFill>
                      <a:schemeClr val="tx1"/>
                    </a:solidFill>
                    <a:latin typeface="Tahoma" panose="020B0604030504040204" pitchFamily="34" charset="0"/>
                  </a:defRPr>
                </a:lvl4pPr>
                <a:lvl5pPr marL="2057400" indent="-228600">
                  <a:spcBef>
                    <a:spcPct val="20000"/>
                  </a:spcBef>
                  <a:buChar char="»"/>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sz="2000">
                    <a:solidFill>
                      <a:schemeClr val="tx1"/>
                    </a:solidFill>
                    <a:latin typeface="Tahoma" panose="020B0604030504040204" pitchFamily="34" charset="0"/>
                  </a:defRPr>
                </a:lvl9pPr>
              </a:lstStyle>
              <a:p>
                <a:pPr eaLnBrk="1" hangingPunct="1">
                  <a:spcBef>
                    <a:spcPct val="0"/>
                  </a:spcBef>
                  <a:buFontTx/>
                  <a:buNone/>
                </a:pPr>
                <a:r>
                  <a:rPr lang="en-US" altLang="en-US" sz="1600" dirty="0">
                    <a:latin typeface="Arial" panose="020B0604020202020204" pitchFamily="34" charset="0"/>
                  </a:rPr>
                  <a:t>valence e-</a:t>
                </a:r>
              </a:p>
            </p:txBody>
          </p:sp>
          <p:cxnSp>
            <p:nvCxnSpPr>
              <p:cNvPr id="11" name="Straight Arrow Connector 10"/>
              <p:cNvCxnSpPr/>
              <p:nvPr/>
            </p:nvCxnSpPr>
            <p:spPr>
              <a:xfrm rot="10800000" flipV="1">
                <a:off x="7072054" y="1220089"/>
                <a:ext cx="469973" cy="152273"/>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12" name="TextBox 35"/>
              <p:cNvSpPr txBox="1">
                <a:spLocks noChangeArrowheads="1"/>
              </p:cNvSpPr>
              <p:nvPr/>
            </p:nvSpPr>
            <p:spPr bwMode="auto">
              <a:xfrm>
                <a:off x="7494097" y="1033046"/>
                <a:ext cx="824265"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Char char="•"/>
                  <a:defRPr sz="2800">
                    <a:solidFill>
                      <a:schemeClr val="tx1"/>
                    </a:solidFill>
                    <a:latin typeface="Tahoma" panose="020B0604030504040204" pitchFamily="34" charset="0"/>
                  </a:defRPr>
                </a:lvl1pPr>
                <a:lvl2pPr marL="742950" indent="-285750">
                  <a:lnSpc>
                    <a:spcPct val="105000"/>
                  </a:lnSpc>
                  <a:spcBef>
                    <a:spcPct val="5000"/>
                  </a:spcBef>
                  <a:spcAft>
                    <a:spcPct val="15000"/>
                  </a:spcAft>
                  <a:buChar char="–"/>
                  <a:defRPr sz="2500">
                    <a:solidFill>
                      <a:schemeClr val="tx1"/>
                    </a:solidFill>
                    <a:latin typeface="Tahoma" panose="020B0604030504040204" pitchFamily="34" charset="0"/>
                  </a:defRPr>
                </a:lvl2pPr>
                <a:lvl3pPr marL="1143000" indent="-228600">
                  <a:lnSpc>
                    <a:spcPct val="105000"/>
                  </a:lnSpc>
                  <a:spcBef>
                    <a:spcPct val="15000"/>
                  </a:spcBef>
                  <a:spcAft>
                    <a:spcPct val="15000"/>
                  </a:spcAft>
                  <a:buChar char="•"/>
                  <a:defRPr sz="2200">
                    <a:solidFill>
                      <a:schemeClr val="tx1"/>
                    </a:solidFill>
                    <a:latin typeface="Tahoma" panose="020B0604030504040204" pitchFamily="34" charset="0"/>
                  </a:defRPr>
                </a:lvl3pPr>
                <a:lvl4pPr marL="1600200" indent="-228600">
                  <a:spcBef>
                    <a:spcPct val="20000"/>
                  </a:spcBef>
                  <a:buChar char="–"/>
                  <a:defRPr sz="2000">
                    <a:solidFill>
                      <a:schemeClr val="tx1"/>
                    </a:solidFill>
                    <a:latin typeface="Tahoma" panose="020B0604030504040204" pitchFamily="34" charset="0"/>
                  </a:defRPr>
                </a:lvl4pPr>
                <a:lvl5pPr marL="2057400" indent="-228600">
                  <a:spcBef>
                    <a:spcPct val="20000"/>
                  </a:spcBef>
                  <a:buChar char="»"/>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sz="2000">
                    <a:solidFill>
                      <a:schemeClr val="tx1"/>
                    </a:solidFill>
                    <a:latin typeface="Tahoma" panose="020B0604030504040204" pitchFamily="34" charset="0"/>
                  </a:defRPr>
                </a:lvl9pPr>
              </a:lstStyle>
              <a:p>
                <a:pPr eaLnBrk="1" hangingPunct="1">
                  <a:spcBef>
                    <a:spcPct val="0"/>
                  </a:spcBef>
                  <a:buFontTx/>
                  <a:buNone/>
                </a:pPr>
                <a:r>
                  <a:rPr lang="en-US" altLang="en-US" sz="1600">
                    <a:latin typeface="Arial" panose="020B0604020202020204" pitchFamily="34" charset="0"/>
                  </a:rPr>
                  <a:t>core e-</a:t>
                </a:r>
              </a:p>
            </p:txBody>
          </p:sp>
          <p:cxnSp>
            <p:nvCxnSpPr>
              <p:cNvPr id="13" name="Straight Arrow Connector 12"/>
              <p:cNvCxnSpPr/>
              <p:nvPr/>
            </p:nvCxnSpPr>
            <p:spPr>
              <a:xfrm rot="10800000">
                <a:off x="6848992" y="1577721"/>
                <a:ext cx="631308" cy="174625"/>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14" name="TextBox 40"/>
              <p:cNvSpPr txBox="1">
                <a:spLocks noChangeArrowheads="1"/>
              </p:cNvSpPr>
              <p:nvPr/>
            </p:nvSpPr>
            <p:spPr bwMode="auto">
              <a:xfrm>
                <a:off x="7407349" y="1612166"/>
                <a:ext cx="889987"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Char char="•"/>
                  <a:defRPr sz="2800">
                    <a:solidFill>
                      <a:schemeClr val="tx1"/>
                    </a:solidFill>
                    <a:latin typeface="Tahoma" panose="020B0604030504040204" pitchFamily="34" charset="0"/>
                  </a:defRPr>
                </a:lvl1pPr>
                <a:lvl2pPr marL="742950" indent="-285750">
                  <a:lnSpc>
                    <a:spcPct val="105000"/>
                  </a:lnSpc>
                  <a:spcBef>
                    <a:spcPct val="5000"/>
                  </a:spcBef>
                  <a:spcAft>
                    <a:spcPct val="15000"/>
                  </a:spcAft>
                  <a:buChar char="–"/>
                  <a:defRPr sz="2500">
                    <a:solidFill>
                      <a:schemeClr val="tx1"/>
                    </a:solidFill>
                    <a:latin typeface="Tahoma" panose="020B0604030504040204" pitchFamily="34" charset="0"/>
                  </a:defRPr>
                </a:lvl2pPr>
                <a:lvl3pPr marL="1143000" indent="-228600">
                  <a:lnSpc>
                    <a:spcPct val="105000"/>
                  </a:lnSpc>
                  <a:spcBef>
                    <a:spcPct val="15000"/>
                  </a:spcBef>
                  <a:spcAft>
                    <a:spcPct val="15000"/>
                  </a:spcAft>
                  <a:buChar char="•"/>
                  <a:defRPr sz="2200">
                    <a:solidFill>
                      <a:schemeClr val="tx1"/>
                    </a:solidFill>
                    <a:latin typeface="Tahoma" panose="020B0604030504040204" pitchFamily="34" charset="0"/>
                  </a:defRPr>
                </a:lvl3pPr>
                <a:lvl4pPr marL="1600200" indent="-228600">
                  <a:spcBef>
                    <a:spcPct val="20000"/>
                  </a:spcBef>
                  <a:buChar char="–"/>
                  <a:defRPr sz="2000">
                    <a:solidFill>
                      <a:schemeClr val="tx1"/>
                    </a:solidFill>
                    <a:latin typeface="Tahoma" panose="020B0604030504040204" pitchFamily="34" charset="0"/>
                  </a:defRPr>
                </a:lvl4pPr>
                <a:lvl5pPr marL="2057400" indent="-228600">
                  <a:spcBef>
                    <a:spcPct val="20000"/>
                  </a:spcBef>
                  <a:buChar char="»"/>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sz="2000">
                    <a:solidFill>
                      <a:schemeClr val="tx1"/>
                    </a:solidFill>
                    <a:latin typeface="Tahoma" panose="020B0604030504040204" pitchFamily="34" charset="0"/>
                  </a:defRPr>
                </a:lvl9pPr>
              </a:lstStyle>
              <a:p>
                <a:pPr eaLnBrk="1" hangingPunct="1">
                  <a:spcBef>
                    <a:spcPct val="0"/>
                  </a:spcBef>
                  <a:buFontTx/>
                  <a:buNone/>
                </a:pPr>
                <a:r>
                  <a:rPr lang="en-US" altLang="en-US" sz="1600">
                    <a:latin typeface="Arial" panose="020B0604020202020204" pitchFamily="34" charset="0"/>
                  </a:rPr>
                  <a:t>nucleus</a:t>
                </a:r>
              </a:p>
            </p:txBody>
          </p:sp>
        </p:grpSp>
      </p:grpSp>
      <p:pic>
        <p:nvPicPr>
          <p:cNvPr id="30" name="Picture 29"/>
          <p:cNvPicPr>
            <a:picLocks noChangeAspect="1"/>
          </p:cNvPicPr>
          <p:nvPr/>
        </p:nvPicPr>
        <p:blipFill>
          <a:blip r:embed="rId3"/>
          <a:stretch>
            <a:fillRect/>
          </a:stretch>
        </p:blipFill>
        <p:spPr>
          <a:xfrm>
            <a:off x="5572382" y="4271726"/>
            <a:ext cx="2745695" cy="1638188"/>
          </a:xfrm>
          <a:prstGeom prst="rect">
            <a:avLst/>
          </a:prstGeom>
        </p:spPr>
      </p:pic>
      <p:sp>
        <p:nvSpPr>
          <p:cNvPr id="31" name="TextBox 30"/>
          <p:cNvSpPr txBox="1"/>
          <p:nvPr/>
        </p:nvSpPr>
        <p:spPr>
          <a:xfrm>
            <a:off x="5572382" y="5930921"/>
            <a:ext cx="2643352" cy="153888"/>
          </a:xfrm>
          <a:prstGeom prst="rect">
            <a:avLst/>
          </a:prstGeom>
          <a:noFill/>
        </p:spPr>
        <p:txBody>
          <a:bodyPr wrap="none" lIns="0" tIns="0" rIns="0" bIns="0" rtlCol="0">
            <a:spAutoFit/>
          </a:bodyPr>
          <a:lstStyle/>
          <a:p>
            <a:r>
              <a:rPr lang="en-US" sz="1000" dirty="0">
                <a:latin typeface="+mn-lt"/>
              </a:rPr>
              <a:t>http://www.ammrf.org.au/myscope/sem</a:t>
            </a:r>
          </a:p>
        </p:txBody>
      </p:sp>
    </p:spTree>
    <p:extLst>
      <p:ext uri="{BB962C8B-B14F-4D97-AF65-F5344CB8AC3E}">
        <p14:creationId xmlns:p14="http://schemas.microsoft.com/office/powerpoint/2010/main" val="17340948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SEM: Electron Beam Interactions (Cont’d)</a:t>
            </a:r>
            <a:endParaRPr lang="en-US" dirty="0"/>
          </a:p>
        </p:txBody>
      </p:sp>
      <p:sp>
        <p:nvSpPr>
          <p:cNvPr id="3" name="Content Placeholder 2"/>
          <p:cNvSpPr>
            <a:spLocks noGrp="1"/>
          </p:cNvSpPr>
          <p:nvPr>
            <p:ph idx="1"/>
          </p:nvPr>
        </p:nvSpPr>
        <p:spPr/>
        <p:txBody>
          <a:bodyPr/>
          <a:lstStyle/>
          <a:p>
            <a:r>
              <a:rPr lang="en-US" dirty="0" smtClean="0"/>
              <a:t>Core Electron Ejection</a:t>
            </a:r>
          </a:p>
          <a:p>
            <a:pPr lvl="1"/>
            <a:r>
              <a:rPr lang="en-US" dirty="0" smtClean="0"/>
              <a:t>Tightly bound electrons removed leaves atom in excited state</a:t>
            </a:r>
          </a:p>
          <a:p>
            <a:pPr lvl="1"/>
            <a:r>
              <a:rPr lang="en-US" dirty="0" smtClean="0"/>
              <a:t>Higher energy level electron transition to fill hole</a:t>
            </a:r>
          </a:p>
          <a:p>
            <a:pPr lvl="2"/>
            <a:r>
              <a:rPr lang="en-US" dirty="0" smtClean="0"/>
              <a:t>Emits x-ray photon or causes Auger electron emitted</a:t>
            </a:r>
          </a:p>
          <a:p>
            <a:r>
              <a:rPr lang="en-US" dirty="0" smtClean="0"/>
              <a:t>Heat and Light </a:t>
            </a:r>
          </a:p>
        </p:txBody>
      </p:sp>
      <p:sp>
        <p:nvSpPr>
          <p:cNvPr id="4" name="Slide Number Placeholder 3"/>
          <p:cNvSpPr>
            <a:spLocks noGrp="1"/>
          </p:cNvSpPr>
          <p:nvPr>
            <p:ph type="sldNum" sz="quarter" idx="12"/>
          </p:nvPr>
        </p:nvSpPr>
        <p:spPr/>
        <p:txBody>
          <a:bodyPr/>
          <a:lstStyle/>
          <a:p>
            <a:fld id="{ED8D6405-EA60-4BE3-AFD0-8FD7676632AF}" type="slidenum">
              <a:rPr lang="en-US" altLang="en-US" smtClean="0"/>
              <a:pPr/>
              <a:t>11</a:t>
            </a:fld>
            <a:endParaRPr lang="en-US" altLang="en-US"/>
          </a:p>
        </p:txBody>
      </p:sp>
    </p:spTree>
    <p:extLst>
      <p:ext uri="{BB962C8B-B14F-4D97-AF65-F5344CB8AC3E}">
        <p14:creationId xmlns:p14="http://schemas.microsoft.com/office/powerpoint/2010/main" val="17832201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SEM Sample Conditions</a:t>
            </a:r>
            <a:endParaRPr lang="en-US" dirty="0"/>
          </a:p>
        </p:txBody>
      </p:sp>
      <p:sp>
        <p:nvSpPr>
          <p:cNvPr id="3" name="Content Placeholder 2"/>
          <p:cNvSpPr>
            <a:spLocks noGrp="1"/>
          </p:cNvSpPr>
          <p:nvPr>
            <p:ph idx="1"/>
          </p:nvPr>
        </p:nvSpPr>
        <p:spPr/>
        <p:txBody>
          <a:bodyPr/>
          <a:lstStyle/>
          <a:p>
            <a:r>
              <a:rPr lang="en-US" dirty="0" smtClean="0"/>
              <a:t>Samples under high vacuum</a:t>
            </a:r>
          </a:p>
          <a:p>
            <a:pPr lvl="1"/>
            <a:r>
              <a:rPr lang="en-US" dirty="0" smtClean="0"/>
              <a:t>~10</a:t>
            </a:r>
            <a:r>
              <a:rPr lang="en-US" baseline="30000" dirty="0" smtClean="0"/>
              <a:t>-5</a:t>
            </a:r>
            <a:r>
              <a:rPr lang="en-US" dirty="0" smtClean="0"/>
              <a:t> – 10</a:t>
            </a:r>
            <a:r>
              <a:rPr lang="en-US" baseline="30000" dirty="0" smtClean="0"/>
              <a:t>-7 </a:t>
            </a:r>
            <a:r>
              <a:rPr lang="en-US" dirty="0" err="1" smtClean="0"/>
              <a:t>torr</a:t>
            </a:r>
            <a:r>
              <a:rPr lang="en-US" dirty="0" smtClean="0"/>
              <a:t> (atmospheric pressure ~760 </a:t>
            </a:r>
            <a:r>
              <a:rPr lang="en-US" dirty="0" err="1" smtClean="0"/>
              <a:t>torr</a:t>
            </a:r>
            <a:r>
              <a:rPr lang="en-US" dirty="0" smtClean="0"/>
              <a:t>)</a:t>
            </a:r>
          </a:p>
          <a:p>
            <a:r>
              <a:rPr lang="en-US" dirty="0" smtClean="0"/>
              <a:t>Dry</a:t>
            </a:r>
          </a:p>
          <a:p>
            <a:r>
              <a:rPr lang="en-US" dirty="0" smtClean="0"/>
              <a:t>Sample is conductive or coated with thin layer of conductive material</a:t>
            </a:r>
          </a:p>
          <a:p>
            <a:pPr lvl="1"/>
            <a:r>
              <a:rPr lang="en-US" dirty="0" smtClean="0"/>
              <a:t>Gold (Au), Palladium/Gold Alloy (</a:t>
            </a:r>
            <a:r>
              <a:rPr lang="en-US" dirty="0" err="1" smtClean="0"/>
              <a:t>Pd</a:t>
            </a:r>
            <a:r>
              <a:rPr lang="en-US" dirty="0" smtClean="0"/>
              <a:t>/Au), Carbon (C)</a:t>
            </a:r>
          </a:p>
          <a:p>
            <a:pPr lvl="1"/>
            <a:endParaRPr lang="en-US" dirty="0" smtClean="0"/>
          </a:p>
        </p:txBody>
      </p:sp>
      <p:sp>
        <p:nvSpPr>
          <p:cNvPr id="4" name="Slide Number Placeholder 3"/>
          <p:cNvSpPr>
            <a:spLocks noGrp="1"/>
          </p:cNvSpPr>
          <p:nvPr>
            <p:ph type="sldNum" sz="quarter" idx="12"/>
          </p:nvPr>
        </p:nvSpPr>
        <p:spPr/>
        <p:txBody>
          <a:bodyPr/>
          <a:lstStyle/>
          <a:p>
            <a:fld id="{ED8D6405-EA60-4BE3-AFD0-8FD7676632AF}" type="slidenum">
              <a:rPr lang="en-US" altLang="en-US" smtClean="0"/>
              <a:pPr/>
              <a:t>12</a:t>
            </a:fld>
            <a:endParaRPr lang="en-US" altLang="en-US"/>
          </a:p>
        </p:txBody>
      </p:sp>
    </p:spTree>
    <p:extLst>
      <p:ext uri="{BB962C8B-B14F-4D97-AF65-F5344CB8AC3E}">
        <p14:creationId xmlns:p14="http://schemas.microsoft.com/office/powerpoint/2010/main" val="42171378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Energy Dispersive X-ray Spectroscopy</a:t>
            </a:r>
            <a:endParaRPr lang="en-US" dirty="0"/>
          </a:p>
        </p:txBody>
      </p:sp>
      <p:sp>
        <p:nvSpPr>
          <p:cNvPr id="4" name="Slide Number Placeholder 3"/>
          <p:cNvSpPr>
            <a:spLocks noGrp="1"/>
          </p:cNvSpPr>
          <p:nvPr>
            <p:ph type="sldNum" sz="quarter" idx="12"/>
          </p:nvPr>
        </p:nvSpPr>
        <p:spPr/>
        <p:txBody>
          <a:bodyPr/>
          <a:lstStyle/>
          <a:p>
            <a:fld id="{ED8D6405-EA60-4BE3-AFD0-8FD7676632AF}" type="slidenum">
              <a:rPr lang="en-US" altLang="en-US" smtClean="0"/>
              <a:pPr/>
              <a:t>13</a:t>
            </a:fld>
            <a:endParaRPr lang="en-US" altLang="en-US"/>
          </a:p>
        </p:txBody>
      </p:sp>
      <p:pic>
        <p:nvPicPr>
          <p:cNvPr id="5" name="Picture 4"/>
          <p:cNvPicPr>
            <a:picLocks noChangeAspect="1"/>
          </p:cNvPicPr>
          <p:nvPr/>
        </p:nvPicPr>
        <p:blipFill>
          <a:blip r:embed="rId2"/>
          <a:stretch>
            <a:fillRect/>
          </a:stretch>
        </p:blipFill>
        <p:spPr>
          <a:xfrm>
            <a:off x="1981200" y="1680350"/>
            <a:ext cx="5257800" cy="4110850"/>
          </a:xfrm>
          <a:prstGeom prst="rect">
            <a:avLst/>
          </a:prstGeom>
        </p:spPr>
      </p:pic>
      <p:sp>
        <p:nvSpPr>
          <p:cNvPr id="6" name="TextBox 5"/>
          <p:cNvSpPr txBox="1"/>
          <p:nvPr/>
        </p:nvSpPr>
        <p:spPr>
          <a:xfrm>
            <a:off x="2081048" y="5791200"/>
            <a:ext cx="2643352" cy="153888"/>
          </a:xfrm>
          <a:prstGeom prst="rect">
            <a:avLst/>
          </a:prstGeom>
          <a:noFill/>
        </p:spPr>
        <p:txBody>
          <a:bodyPr wrap="none" lIns="0" tIns="0" rIns="0" bIns="0" rtlCol="0">
            <a:spAutoFit/>
          </a:bodyPr>
          <a:lstStyle/>
          <a:p>
            <a:r>
              <a:rPr lang="en-US" sz="1000" dirty="0">
                <a:latin typeface="+mn-lt"/>
              </a:rPr>
              <a:t>http://www.ammrf.org.au/myscope/sem</a:t>
            </a:r>
          </a:p>
        </p:txBody>
      </p:sp>
    </p:spTree>
    <p:extLst>
      <p:ext uri="{BB962C8B-B14F-4D97-AF65-F5344CB8AC3E}">
        <p14:creationId xmlns:p14="http://schemas.microsoft.com/office/powerpoint/2010/main" val="22230850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SEM Uses</a:t>
            </a:r>
            <a:endParaRPr lang="en-US" dirty="0"/>
          </a:p>
        </p:txBody>
      </p:sp>
      <p:sp>
        <p:nvSpPr>
          <p:cNvPr id="3" name="Content Placeholder 2"/>
          <p:cNvSpPr>
            <a:spLocks noGrp="1"/>
          </p:cNvSpPr>
          <p:nvPr>
            <p:ph idx="1"/>
          </p:nvPr>
        </p:nvSpPr>
        <p:spPr>
          <a:xfrm>
            <a:off x="480060" y="1371600"/>
            <a:ext cx="8183880" cy="4187952"/>
          </a:xfrm>
        </p:spPr>
        <p:txBody>
          <a:bodyPr/>
          <a:lstStyle/>
          <a:p>
            <a:r>
              <a:rPr lang="en-US" sz="2000" dirty="0" smtClean="0"/>
              <a:t>Materials Science</a:t>
            </a:r>
          </a:p>
          <a:p>
            <a:pPr lvl="1"/>
            <a:r>
              <a:rPr lang="en-US" sz="1600" dirty="0" smtClean="0"/>
              <a:t>Failure Analysis</a:t>
            </a:r>
          </a:p>
          <a:p>
            <a:pPr lvl="1"/>
            <a:r>
              <a:rPr lang="en-US" sz="1600" dirty="0" smtClean="0"/>
              <a:t>Quality Control</a:t>
            </a:r>
          </a:p>
          <a:p>
            <a:r>
              <a:rPr lang="en-US" sz="2000" dirty="0" smtClean="0"/>
              <a:t>Forensic Science</a:t>
            </a:r>
          </a:p>
          <a:p>
            <a:pPr lvl="1"/>
            <a:r>
              <a:rPr lang="en-US" sz="1600" dirty="0" smtClean="0"/>
              <a:t>Examine evidence, chemical</a:t>
            </a:r>
            <a:r>
              <a:rPr lang="en-US" sz="1600" dirty="0"/>
              <a:t> </a:t>
            </a:r>
            <a:r>
              <a:rPr lang="en-US" sz="1600" dirty="0" smtClean="0"/>
              <a:t>analysis</a:t>
            </a:r>
          </a:p>
          <a:p>
            <a:r>
              <a:rPr lang="en-US" sz="2000" dirty="0" smtClean="0"/>
              <a:t>Biological and Medicinal Science</a:t>
            </a:r>
          </a:p>
          <a:p>
            <a:pPr lvl="1"/>
            <a:r>
              <a:rPr lang="en-US" sz="1600" dirty="0" smtClean="0"/>
              <a:t>Surface characteristics</a:t>
            </a:r>
          </a:p>
          <a:p>
            <a:pPr lvl="1"/>
            <a:r>
              <a:rPr lang="en-US" sz="1600" dirty="0" smtClean="0"/>
              <a:t>Identification</a:t>
            </a:r>
          </a:p>
          <a:p>
            <a:r>
              <a:rPr lang="en-US" sz="2000" dirty="0" smtClean="0"/>
              <a:t>Archeology and Museum Science</a:t>
            </a:r>
          </a:p>
          <a:p>
            <a:r>
              <a:rPr lang="en-US" sz="2000" dirty="0" smtClean="0"/>
              <a:t>Geological Samples</a:t>
            </a:r>
          </a:p>
          <a:p>
            <a:pPr lvl="1"/>
            <a:r>
              <a:rPr lang="en-US" sz="1600" dirty="0" smtClean="0"/>
              <a:t>Chemical Composition (BSED and EDX)</a:t>
            </a:r>
          </a:p>
          <a:p>
            <a:pPr lvl="1"/>
            <a:r>
              <a:rPr lang="en-US" sz="1600" dirty="0" smtClean="0"/>
              <a:t>Morphology</a:t>
            </a:r>
          </a:p>
          <a:p>
            <a:r>
              <a:rPr lang="en-US" sz="2000" dirty="0" smtClean="0"/>
              <a:t>Art</a:t>
            </a:r>
          </a:p>
          <a:p>
            <a:pPr lvl="1"/>
            <a:endParaRPr lang="en-US" dirty="0" smtClean="0"/>
          </a:p>
          <a:p>
            <a:endParaRPr lang="en-US" dirty="0" smtClean="0"/>
          </a:p>
        </p:txBody>
      </p:sp>
      <p:sp>
        <p:nvSpPr>
          <p:cNvPr id="4" name="Slide Number Placeholder 3"/>
          <p:cNvSpPr>
            <a:spLocks noGrp="1"/>
          </p:cNvSpPr>
          <p:nvPr>
            <p:ph type="sldNum" sz="quarter" idx="12"/>
          </p:nvPr>
        </p:nvSpPr>
        <p:spPr/>
        <p:txBody>
          <a:bodyPr/>
          <a:lstStyle/>
          <a:p>
            <a:fld id="{ED8D6405-EA60-4BE3-AFD0-8FD7676632AF}" type="slidenum">
              <a:rPr lang="en-US" altLang="en-US" smtClean="0"/>
              <a:pPr/>
              <a:t>14</a:t>
            </a:fld>
            <a:endParaRPr lang="en-US" altLang="en-US"/>
          </a:p>
        </p:txBody>
      </p:sp>
    </p:spTree>
    <p:extLst>
      <p:ext uri="{BB962C8B-B14F-4D97-AF65-F5344CB8AC3E}">
        <p14:creationId xmlns:p14="http://schemas.microsoft.com/office/powerpoint/2010/main" val="11818358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33600" y="4724400"/>
            <a:ext cx="6400800" cy="1051560"/>
          </a:xfrm>
        </p:spPr>
        <p:txBody>
          <a:bodyPr>
            <a:normAutofit/>
          </a:bodyPr>
          <a:lstStyle/>
          <a:p>
            <a:pPr algn="l"/>
            <a:r>
              <a:rPr lang="en-US" dirty="0" smtClean="0"/>
              <a:t>AFM Tip and Caterpillar</a:t>
            </a:r>
            <a:endParaRPr lang="en-US" sz="2700" dirty="0"/>
          </a:p>
        </p:txBody>
      </p:sp>
      <p:sp>
        <p:nvSpPr>
          <p:cNvPr id="5" name="Slide Number Placeholder 4"/>
          <p:cNvSpPr>
            <a:spLocks noGrp="1"/>
          </p:cNvSpPr>
          <p:nvPr>
            <p:ph type="sldNum" sz="quarter" idx="12"/>
          </p:nvPr>
        </p:nvSpPr>
        <p:spPr/>
        <p:txBody>
          <a:bodyPr/>
          <a:lstStyle/>
          <a:p>
            <a:fld id="{FE89535D-3124-4F65-9A23-D2EDE8CE75FF}" type="slidenum">
              <a:rPr lang="en-US" altLang="en-US" smtClean="0"/>
              <a:pPr/>
              <a:t>15</a:t>
            </a:fld>
            <a:endParaRPr lang="en-US" altLang="en-US"/>
          </a:p>
        </p:txBody>
      </p:sp>
      <p:pic>
        <p:nvPicPr>
          <p:cNvPr id="3" name="Picture 2" descr="AFM Tip.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200" y="1143000"/>
            <a:ext cx="3206496" cy="3200400"/>
          </a:xfrm>
          <a:prstGeom prst="rect">
            <a:avLst/>
          </a:prstGeom>
        </p:spPr>
      </p:pic>
      <p:pic>
        <p:nvPicPr>
          <p:cNvPr id="9" name="Picture 8" descr="Ant Eye - Rose 500x.TIF"/>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76800" y="1143000"/>
            <a:ext cx="3200400" cy="3200400"/>
          </a:xfrm>
          <a:prstGeom prst="rect">
            <a:avLst/>
          </a:prstGeom>
        </p:spPr>
      </p:pic>
    </p:spTree>
    <p:extLst>
      <p:ext uri="{BB962C8B-B14F-4D97-AF65-F5344CB8AC3E}">
        <p14:creationId xmlns:p14="http://schemas.microsoft.com/office/powerpoint/2010/main" val="37665290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49475" y="4985590"/>
            <a:ext cx="6172200" cy="1051560"/>
          </a:xfrm>
        </p:spPr>
        <p:txBody>
          <a:bodyPr lIns="0" tIns="0" rIns="0" bIns="0"/>
          <a:lstStyle/>
          <a:p>
            <a:r>
              <a:rPr lang="en-US" dirty="0" smtClean="0"/>
              <a:t>Cork and Memory Foam </a:t>
            </a:r>
            <a:endParaRPr lang="en-US" dirty="0"/>
          </a:p>
        </p:txBody>
      </p:sp>
      <p:pic>
        <p:nvPicPr>
          <p:cNvPr id="9" name="Content Placeholder 8"/>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5121275" y="1124744"/>
            <a:ext cx="3200400" cy="3200400"/>
          </a:xfrm>
        </p:spPr>
      </p:pic>
      <p:sp>
        <p:nvSpPr>
          <p:cNvPr id="5" name="Slide Number Placeholder 4"/>
          <p:cNvSpPr>
            <a:spLocks noGrp="1"/>
          </p:cNvSpPr>
          <p:nvPr>
            <p:ph type="sldNum" sz="quarter" idx="12"/>
          </p:nvPr>
        </p:nvSpPr>
        <p:spPr/>
        <p:txBody>
          <a:bodyPr/>
          <a:lstStyle/>
          <a:p>
            <a:fld id="{FE89535D-3124-4F65-9A23-D2EDE8CE75FF}" type="slidenum">
              <a:rPr lang="en-US" altLang="en-US" smtClean="0"/>
              <a:pPr/>
              <a:t>16</a:t>
            </a:fld>
            <a:endParaRPr lang="en-US" altLang="en-US"/>
          </a:p>
        </p:txBody>
      </p:sp>
      <p:pic>
        <p:nvPicPr>
          <p:cNvPr id="8" name="Content Placeholder 7"/>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880269" y="1124744"/>
            <a:ext cx="3200400" cy="3200400"/>
          </a:xfrm>
        </p:spPr>
      </p:pic>
    </p:spTree>
    <p:extLst>
      <p:ext uri="{BB962C8B-B14F-4D97-AF65-F5344CB8AC3E}">
        <p14:creationId xmlns:p14="http://schemas.microsoft.com/office/powerpoint/2010/main" val="23225876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46350" y="4985590"/>
            <a:ext cx="5775325" cy="1051560"/>
          </a:xfrm>
        </p:spPr>
        <p:txBody>
          <a:bodyPr lIns="0" tIns="0" rIns="0" bIns="0">
            <a:normAutofit fontScale="90000"/>
          </a:bodyPr>
          <a:lstStyle/>
          <a:p>
            <a:r>
              <a:rPr lang="en-US" dirty="0" smtClean="0"/>
              <a:t>Yarrow Leaf and Glitter</a:t>
            </a:r>
            <a:endParaRPr lang="en-US" dirty="0"/>
          </a:p>
        </p:txBody>
      </p:sp>
      <p:pic>
        <p:nvPicPr>
          <p:cNvPr id="7" name="Content Placeholder 6"/>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121275" y="1133872"/>
            <a:ext cx="3200400" cy="3200400"/>
          </a:xfrm>
        </p:spPr>
      </p:pic>
      <p:sp>
        <p:nvSpPr>
          <p:cNvPr id="5" name="Slide Number Placeholder 4"/>
          <p:cNvSpPr>
            <a:spLocks noGrp="1"/>
          </p:cNvSpPr>
          <p:nvPr>
            <p:ph type="sldNum" sz="quarter" idx="12"/>
          </p:nvPr>
        </p:nvSpPr>
        <p:spPr/>
        <p:txBody>
          <a:bodyPr/>
          <a:lstStyle/>
          <a:p>
            <a:fld id="{FE89535D-3124-4F65-9A23-D2EDE8CE75FF}" type="slidenum">
              <a:rPr lang="en-US" altLang="en-US" smtClean="0"/>
              <a:pPr/>
              <a:t>17</a:t>
            </a:fld>
            <a:endParaRPr lang="en-US" altLang="en-US"/>
          </a:p>
        </p:txBody>
      </p:sp>
      <p:pic>
        <p:nvPicPr>
          <p:cNvPr id="8" name="Content Placeholder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1032669" y="1133872"/>
            <a:ext cx="3200400" cy="3200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11368230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19400" y="4724400"/>
            <a:ext cx="5638800" cy="1051560"/>
          </a:xfrm>
        </p:spPr>
        <p:txBody>
          <a:bodyPr>
            <a:normAutofit fontScale="90000"/>
          </a:bodyPr>
          <a:lstStyle/>
          <a:p>
            <a:pPr algn="l"/>
            <a:r>
              <a:rPr lang="en-US" dirty="0" smtClean="0"/>
              <a:t>Coffee Bean and Ball on Sponge</a:t>
            </a:r>
            <a:endParaRPr lang="en-US" dirty="0"/>
          </a:p>
        </p:txBody>
      </p:sp>
      <p:pic>
        <p:nvPicPr>
          <p:cNvPr id="6" name="Content Placeholder 5"/>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880269" y="1124744"/>
            <a:ext cx="3200400" cy="3200400"/>
          </a:xfrm>
        </p:spPr>
      </p:pic>
      <p:pic>
        <p:nvPicPr>
          <p:cNvPr id="7" name="Content Placeholder 6"/>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5121275" y="1124744"/>
            <a:ext cx="3200400" cy="3200400"/>
          </a:xfrm>
        </p:spPr>
      </p:pic>
      <p:sp>
        <p:nvSpPr>
          <p:cNvPr id="5" name="Slide Number Placeholder 4"/>
          <p:cNvSpPr>
            <a:spLocks noGrp="1"/>
          </p:cNvSpPr>
          <p:nvPr>
            <p:ph type="sldNum" sz="quarter" idx="12"/>
          </p:nvPr>
        </p:nvSpPr>
        <p:spPr/>
        <p:txBody>
          <a:bodyPr/>
          <a:lstStyle/>
          <a:p>
            <a:fld id="{FE89535D-3124-4F65-9A23-D2EDE8CE75FF}" type="slidenum">
              <a:rPr lang="en-US" altLang="en-US" smtClean="0"/>
              <a:pPr/>
              <a:t>18</a:t>
            </a:fld>
            <a:endParaRPr lang="en-US" altLang="en-US"/>
          </a:p>
        </p:txBody>
      </p:sp>
    </p:spTree>
    <p:extLst>
      <p:ext uri="{BB962C8B-B14F-4D97-AF65-F5344CB8AC3E}">
        <p14:creationId xmlns:p14="http://schemas.microsoft.com/office/powerpoint/2010/main" val="425209382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4985590"/>
            <a:ext cx="6629400" cy="1051560"/>
          </a:xfrm>
        </p:spPr>
        <p:txBody>
          <a:bodyPr>
            <a:normAutofit/>
          </a:bodyPr>
          <a:lstStyle/>
          <a:p>
            <a:r>
              <a:rPr lang="en-US" dirty="0" smtClean="0"/>
              <a:t>Fungus and Bug in Web</a:t>
            </a:r>
            <a:endParaRPr lang="en-US" dirty="0"/>
          </a:p>
        </p:txBody>
      </p:sp>
      <p:pic>
        <p:nvPicPr>
          <p:cNvPr id="6" name="Content Placeholder 5"/>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880269" y="1124744"/>
            <a:ext cx="3200400" cy="3200400"/>
          </a:xfrm>
        </p:spPr>
      </p:pic>
      <p:pic>
        <p:nvPicPr>
          <p:cNvPr id="7" name="Content Placeholder 6"/>
          <p:cNvPicPr>
            <a:picLocks noGrp="1" noChangeAspect="1"/>
          </p:cNvPicPr>
          <p:nvPr>
            <p:ph sz="half" idx="2"/>
          </p:nvPr>
        </p:nvPicPr>
        <p:blipFill rotWithShape="1">
          <a:blip r:embed="rId3" cstate="print">
            <a:extLst>
              <a:ext uri="{28A0092B-C50C-407E-A947-70E740481C1C}">
                <a14:useLocalDpi xmlns:a14="http://schemas.microsoft.com/office/drawing/2010/main" val="0"/>
              </a:ext>
            </a:extLst>
          </a:blip>
          <a:srcRect t="10093" r="10020"/>
          <a:stretch/>
        </p:blipFill>
        <p:spPr>
          <a:xfrm>
            <a:off x="5121274" y="1124744"/>
            <a:ext cx="3203048" cy="3200400"/>
          </a:xfrm>
        </p:spPr>
      </p:pic>
      <p:sp>
        <p:nvSpPr>
          <p:cNvPr id="5" name="Slide Number Placeholder 4"/>
          <p:cNvSpPr>
            <a:spLocks noGrp="1"/>
          </p:cNvSpPr>
          <p:nvPr>
            <p:ph type="sldNum" sz="quarter" idx="12"/>
          </p:nvPr>
        </p:nvSpPr>
        <p:spPr/>
        <p:txBody>
          <a:bodyPr/>
          <a:lstStyle/>
          <a:p>
            <a:fld id="{FE89535D-3124-4F65-9A23-D2EDE8CE75FF}" type="slidenum">
              <a:rPr lang="en-US" altLang="en-US" smtClean="0"/>
              <a:pPr/>
              <a:t>19</a:t>
            </a:fld>
            <a:endParaRPr lang="en-US" altLang="en-US"/>
          </a:p>
        </p:txBody>
      </p:sp>
    </p:spTree>
    <p:extLst>
      <p:ext uri="{BB962C8B-B14F-4D97-AF65-F5344CB8AC3E}">
        <p14:creationId xmlns:p14="http://schemas.microsoft.com/office/powerpoint/2010/main" val="38183640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Microscope Background</a:t>
            </a:r>
            <a:br>
              <a:rPr lang="en-US" dirty="0" smtClean="0"/>
            </a:br>
            <a:r>
              <a:rPr lang="en-US" dirty="0" smtClean="0"/>
              <a:t>(LM vs EM)</a:t>
            </a:r>
            <a:endParaRPr lang="en-US" dirty="0"/>
          </a:p>
        </p:txBody>
      </p:sp>
      <p:sp>
        <p:nvSpPr>
          <p:cNvPr id="3" name="Content Placeholder 2"/>
          <p:cNvSpPr>
            <a:spLocks noGrp="1"/>
          </p:cNvSpPr>
          <p:nvPr>
            <p:ph idx="1"/>
          </p:nvPr>
        </p:nvSpPr>
        <p:spPr/>
        <p:txBody>
          <a:bodyPr/>
          <a:lstStyle/>
          <a:p>
            <a:r>
              <a:rPr lang="en-US" sz="2400" dirty="0" smtClean="0"/>
              <a:t>Light Microscopes (LM)</a:t>
            </a:r>
          </a:p>
          <a:p>
            <a:pPr lvl="1"/>
            <a:r>
              <a:rPr lang="en-US" sz="2000" dirty="0"/>
              <a:t>V</a:t>
            </a:r>
            <a:r>
              <a:rPr lang="en-US" sz="2000" dirty="0" smtClean="0"/>
              <a:t>isible light (700-400nm) to illuminate </a:t>
            </a:r>
            <a:br>
              <a:rPr lang="en-US" sz="2000" dirty="0" smtClean="0"/>
            </a:br>
            <a:r>
              <a:rPr lang="en-US" sz="2000" dirty="0" smtClean="0"/>
              <a:t>the sample</a:t>
            </a:r>
          </a:p>
          <a:p>
            <a:pPr lvl="1"/>
            <a:r>
              <a:rPr lang="en-US" sz="2000" dirty="0" smtClean="0"/>
              <a:t>Limited to ~1500X magnification, </a:t>
            </a:r>
            <a:br>
              <a:rPr lang="en-US" sz="2000" dirty="0" smtClean="0"/>
            </a:br>
            <a:r>
              <a:rPr lang="en-US" sz="2000" dirty="0" smtClean="0"/>
              <a:t>~200nm resolution</a:t>
            </a:r>
          </a:p>
          <a:p>
            <a:r>
              <a:rPr lang="en-US" sz="2400" dirty="0" smtClean="0"/>
              <a:t>Electron </a:t>
            </a:r>
            <a:r>
              <a:rPr lang="en-US" sz="2400" dirty="0"/>
              <a:t>Microscopes (EM)</a:t>
            </a:r>
          </a:p>
          <a:p>
            <a:pPr lvl="1"/>
            <a:r>
              <a:rPr lang="en-US" sz="2000" dirty="0"/>
              <a:t>Focused beam of electrons </a:t>
            </a:r>
            <a:r>
              <a:rPr lang="en-US" sz="2000" dirty="0">
                <a:sym typeface="Symbol" panose="05050102010706020507" pitchFamily="18" charset="2"/>
              </a:rPr>
              <a:t> </a:t>
            </a:r>
            <a:r>
              <a:rPr lang="en-US" sz="2000" dirty="0"/>
              <a:t>shorter wavelength </a:t>
            </a:r>
            <a:r>
              <a:rPr lang="en-US" sz="2000" dirty="0">
                <a:sym typeface="Symbol" panose="05050102010706020507" pitchFamily="18" charset="2"/>
              </a:rPr>
              <a:t> </a:t>
            </a:r>
            <a:r>
              <a:rPr lang="en-US" sz="2000" dirty="0"/>
              <a:t>better resolution</a:t>
            </a:r>
          </a:p>
          <a:p>
            <a:pPr lvl="1"/>
            <a:r>
              <a:rPr lang="en-US" sz="2000" dirty="0"/>
              <a:t>Transmission Electron Microscope (TEM)</a:t>
            </a:r>
          </a:p>
          <a:p>
            <a:pPr lvl="1"/>
            <a:r>
              <a:rPr lang="en-US" sz="2000" dirty="0"/>
              <a:t>Scanning Electron Microscope (SEM)</a:t>
            </a:r>
          </a:p>
          <a:p>
            <a:pPr lvl="2"/>
            <a:r>
              <a:rPr lang="en-US" sz="2000" dirty="0"/>
              <a:t>~10X – 300,000X magnification, &lt;10nm resolution</a:t>
            </a:r>
          </a:p>
          <a:p>
            <a:pPr lvl="1"/>
            <a:endParaRPr lang="en-US" sz="2000" dirty="0" smtClean="0"/>
          </a:p>
        </p:txBody>
      </p:sp>
      <p:sp>
        <p:nvSpPr>
          <p:cNvPr id="4" name="Slide Number Placeholder 3"/>
          <p:cNvSpPr>
            <a:spLocks noGrp="1"/>
          </p:cNvSpPr>
          <p:nvPr>
            <p:ph type="sldNum" sz="quarter" idx="12"/>
          </p:nvPr>
        </p:nvSpPr>
        <p:spPr/>
        <p:txBody>
          <a:bodyPr/>
          <a:lstStyle/>
          <a:p>
            <a:fld id="{ED8D6405-EA60-4BE3-AFD0-8FD7676632AF}" type="slidenum">
              <a:rPr lang="en-US" altLang="en-US" smtClean="0"/>
              <a:pPr/>
              <a:t>2</a:t>
            </a:fld>
            <a:endParaRPr lang="en-US" altLang="en-US" dirty="0"/>
          </a:p>
        </p:txBody>
      </p:sp>
    </p:spTree>
    <p:extLst>
      <p:ext uri="{BB962C8B-B14F-4D97-AF65-F5344CB8AC3E}">
        <p14:creationId xmlns:p14="http://schemas.microsoft.com/office/powerpoint/2010/main" val="21254288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4985590"/>
            <a:ext cx="6629400" cy="1051560"/>
          </a:xfrm>
        </p:spPr>
        <p:txBody>
          <a:bodyPr>
            <a:normAutofit/>
          </a:bodyPr>
          <a:lstStyle/>
          <a:p>
            <a:r>
              <a:rPr lang="en-US" dirty="0" smtClean="0"/>
              <a:t>Tooth and Ant Eye</a:t>
            </a:r>
            <a:endParaRPr lang="en-US" dirty="0"/>
          </a:p>
        </p:txBody>
      </p:sp>
      <p:sp>
        <p:nvSpPr>
          <p:cNvPr id="5" name="Slide Number Placeholder 4"/>
          <p:cNvSpPr>
            <a:spLocks noGrp="1"/>
          </p:cNvSpPr>
          <p:nvPr>
            <p:ph type="sldNum" sz="quarter" idx="12"/>
          </p:nvPr>
        </p:nvSpPr>
        <p:spPr/>
        <p:txBody>
          <a:bodyPr/>
          <a:lstStyle/>
          <a:p>
            <a:fld id="{FE89535D-3124-4F65-9A23-D2EDE8CE75FF}" type="slidenum">
              <a:rPr lang="en-US" altLang="en-US" smtClean="0"/>
              <a:pPr/>
              <a:t>20</a:t>
            </a:fld>
            <a:endParaRPr lang="en-US" altLang="en-US"/>
          </a:p>
        </p:txBody>
      </p:sp>
      <p:pic>
        <p:nvPicPr>
          <p:cNvPr id="8" name="Content Placeholder 7"/>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880269" y="1219200"/>
            <a:ext cx="3200400" cy="3200400"/>
          </a:xfrm>
        </p:spPr>
      </p:pic>
      <p:pic>
        <p:nvPicPr>
          <p:cNvPr id="4" name="Content Placeholder 3" descr="Ant Eye - Rose 500x.TIF"/>
          <p:cNvPicPr>
            <a:picLocks noGrp="1" noChangeAspect="1"/>
          </p:cNvPicPr>
          <p:nvPr>
            <p:ph sz="half" idx="2"/>
          </p:nvPr>
        </p:nvPicPr>
        <p:blipFill rotWithShape="1">
          <a:blip r:embed="rId3" cstate="print">
            <a:extLst>
              <a:ext uri="{28A0092B-C50C-407E-A947-70E740481C1C}">
                <a14:useLocalDpi xmlns:a14="http://schemas.microsoft.com/office/drawing/2010/main" val="0"/>
              </a:ext>
            </a:extLst>
          </a:blip>
          <a:srcRect l="5226" t="10418" r="5226"/>
          <a:stretch/>
        </p:blipFill>
        <p:spPr>
          <a:xfrm>
            <a:off x="4755360" y="1219233"/>
            <a:ext cx="3200400" cy="3200334"/>
          </a:xfrm>
        </p:spPr>
      </p:pic>
    </p:spTree>
    <p:extLst>
      <p:ext uri="{BB962C8B-B14F-4D97-AF65-F5344CB8AC3E}">
        <p14:creationId xmlns:p14="http://schemas.microsoft.com/office/powerpoint/2010/main" val="33259511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Microscope Resolution</a:t>
            </a:r>
            <a:br>
              <a:rPr lang="en-US" dirty="0" smtClean="0"/>
            </a:br>
            <a:r>
              <a:rPr lang="en-US" dirty="0" smtClean="0"/>
              <a:t>(LM vs EM)</a:t>
            </a:r>
            <a:endParaRPr lang="en-US" dirty="0"/>
          </a:p>
        </p:txBody>
      </p:sp>
      <p:sp>
        <p:nvSpPr>
          <p:cNvPr id="3" name="Content Placeholder 2"/>
          <p:cNvSpPr>
            <a:spLocks noGrp="1"/>
          </p:cNvSpPr>
          <p:nvPr>
            <p:ph idx="1"/>
          </p:nvPr>
        </p:nvSpPr>
        <p:spPr/>
        <p:txBody>
          <a:bodyPr/>
          <a:lstStyle/>
          <a:p>
            <a:r>
              <a:rPr lang="en-US" sz="2400" dirty="0" smtClean="0"/>
              <a:t>Abbe’s Equation</a:t>
            </a:r>
          </a:p>
          <a:p>
            <a:endParaRPr lang="en-US" sz="2400" dirty="0" smtClean="0"/>
          </a:p>
          <a:p>
            <a:endParaRPr lang="en-US" sz="2400" dirty="0" smtClean="0"/>
          </a:p>
          <a:p>
            <a:endParaRPr lang="en-US" sz="2400" dirty="0"/>
          </a:p>
          <a:p>
            <a:r>
              <a:rPr lang="en-US" sz="2400" dirty="0" smtClean="0"/>
              <a:t>Electron Microscopes (EM):</a:t>
            </a:r>
          </a:p>
        </p:txBody>
      </p:sp>
      <p:sp>
        <p:nvSpPr>
          <p:cNvPr id="4" name="Slide Number Placeholder 3"/>
          <p:cNvSpPr>
            <a:spLocks noGrp="1"/>
          </p:cNvSpPr>
          <p:nvPr>
            <p:ph type="sldNum" sz="quarter" idx="12"/>
          </p:nvPr>
        </p:nvSpPr>
        <p:spPr/>
        <p:txBody>
          <a:bodyPr/>
          <a:lstStyle/>
          <a:p>
            <a:fld id="{ED8D6405-EA60-4BE3-AFD0-8FD7676632AF}" type="slidenum">
              <a:rPr lang="en-US" altLang="en-US" smtClean="0"/>
              <a:pPr/>
              <a:t>3</a:t>
            </a:fld>
            <a:endParaRPr lang="en-US" altLang="en-US" dirty="0"/>
          </a:p>
        </p:txBody>
      </p:sp>
      <mc:AlternateContent xmlns:mc="http://schemas.openxmlformats.org/markup-compatibility/2006" xmlns:a14="http://schemas.microsoft.com/office/drawing/2010/main">
        <mc:Choice Requires="a14">
          <p:sp>
            <p:nvSpPr>
              <p:cNvPr id="6" name="TextBox 5"/>
              <p:cNvSpPr txBox="1"/>
              <p:nvPr/>
            </p:nvSpPr>
            <p:spPr>
              <a:xfrm>
                <a:off x="1066800" y="2286000"/>
                <a:ext cx="1889556" cy="931986"/>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3200" b="0" i="1" smtClean="0">
                          <a:latin typeface="Cambria Math" panose="02040503050406030204" pitchFamily="18" charset="0"/>
                        </a:rPr>
                        <m:t>𝑅</m:t>
                      </m:r>
                      <m:r>
                        <a:rPr lang="en-US" sz="3200" i="1" smtClean="0">
                          <a:latin typeface="Cambria Math" panose="02040503050406030204" pitchFamily="18" charset="0"/>
                        </a:rPr>
                        <m:t>=</m:t>
                      </m:r>
                      <m:f>
                        <m:fPr>
                          <m:ctrlPr>
                            <a:rPr lang="en-US" sz="3200" i="1" smtClean="0">
                              <a:latin typeface="Cambria Math" panose="02040503050406030204" pitchFamily="18" charset="0"/>
                            </a:rPr>
                          </m:ctrlPr>
                        </m:fPr>
                        <m:num>
                          <m:r>
                            <a:rPr lang="en-US" sz="3200" b="0" i="1" smtClean="0">
                              <a:latin typeface="Cambria Math" panose="02040503050406030204" pitchFamily="18" charset="0"/>
                            </a:rPr>
                            <m:t>0.61</m:t>
                          </m:r>
                          <m:r>
                            <m:rPr>
                              <m:sty m:val="p"/>
                            </m:rPr>
                            <a:rPr lang="el-GR" sz="3200" b="0" i="1" smtClean="0">
                              <a:latin typeface="Cambria Math" panose="02040503050406030204" pitchFamily="18" charset="0"/>
                            </a:rPr>
                            <m:t>λ</m:t>
                          </m:r>
                        </m:num>
                        <m:den>
                          <m:r>
                            <a:rPr lang="en-US" sz="3200" b="0" i="1" smtClean="0">
                              <a:latin typeface="Cambria Math" panose="02040503050406030204" pitchFamily="18" charset="0"/>
                            </a:rPr>
                            <m:t>𝑁𝐴</m:t>
                          </m:r>
                        </m:den>
                      </m:f>
                    </m:oMath>
                  </m:oMathPara>
                </a14:m>
                <a:endParaRPr lang="en-US" dirty="0"/>
              </a:p>
            </p:txBody>
          </p:sp>
        </mc:Choice>
        <mc:Fallback xmlns="">
          <p:sp>
            <p:nvSpPr>
              <p:cNvPr id="6" name="TextBox 5"/>
              <p:cNvSpPr txBox="1">
                <a:spLocks noRot="1" noChangeAspect="1" noMove="1" noResize="1" noEditPoints="1" noAdjustHandles="1" noChangeArrowheads="1" noChangeShapeType="1" noTextEdit="1"/>
              </p:cNvSpPr>
              <p:nvPr/>
            </p:nvSpPr>
            <p:spPr>
              <a:xfrm>
                <a:off x="1066800" y="2286000"/>
                <a:ext cx="1889556" cy="931986"/>
              </a:xfrm>
              <a:prstGeom prst="rect">
                <a:avLst/>
              </a:prstGeom>
              <a:blipFill rotWithShape="0">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TextBox 6"/>
              <p:cNvSpPr txBox="1"/>
              <p:nvPr/>
            </p:nvSpPr>
            <p:spPr>
              <a:xfrm>
                <a:off x="1066800" y="4071826"/>
                <a:ext cx="2581861" cy="847604"/>
              </a:xfrm>
              <a:prstGeom prst="rect">
                <a:avLst/>
              </a:prstGeom>
              <a:noFill/>
            </p:spPr>
            <p:txBody>
              <a:bodyPr wrap="none" lIns="0" tIns="0" rIns="0" bIns="0" rtlCol="0">
                <a:spAutoFit/>
              </a:bodyPr>
              <a:lstStyle/>
              <a:p>
                <a14:m>
                  <m:oMath xmlns:m="http://schemas.openxmlformats.org/officeDocument/2006/math">
                    <m:r>
                      <a:rPr lang="en-US" sz="3600" b="0" i="1" smtClean="0">
                        <a:latin typeface="Cambria Math" panose="02040503050406030204" pitchFamily="18" charset="0"/>
                        <a:ea typeface="Cambria Math" panose="02040503050406030204" pitchFamily="18" charset="0"/>
                      </a:rPr>
                      <m:t>𝑅</m:t>
                    </m:r>
                    <m:r>
                      <a:rPr lang="en-US" sz="3600" i="1" smtClean="0">
                        <a:latin typeface="Cambria Math" panose="02040503050406030204" pitchFamily="18" charset="0"/>
                        <a:ea typeface="Cambria Math" panose="02040503050406030204" pitchFamily="18" charset="0"/>
                      </a:rPr>
                      <m:t>=</m:t>
                    </m:r>
                    <m:d>
                      <m:dPr>
                        <m:ctrlPr>
                          <a:rPr lang="en-US" sz="3600" i="1" smtClean="0">
                            <a:latin typeface="Cambria Math" panose="02040503050406030204" pitchFamily="18" charset="0"/>
                            <a:ea typeface="Cambria Math" panose="02040503050406030204" pitchFamily="18" charset="0"/>
                          </a:rPr>
                        </m:ctrlPr>
                      </m:dPr>
                      <m:e>
                        <m:f>
                          <m:fPr>
                            <m:ctrlPr>
                              <a:rPr lang="en-US" sz="3600" i="1">
                                <a:latin typeface="Cambria Math" panose="02040503050406030204" pitchFamily="18" charset="0"/>
                                <a:ea typeface="Cambria Math" panose="02040503050406030204" pitchFamily="18" charset="0"/>
                              </a:rPr>
                            </m:ctrlPr>
                          </m:fPr>
                          <m:num>
                            <m:r>
                              <a:rPr lang="en-US" sz="3600" i="1">
                                <a:latin typeface="Cambria Math" panose="02040503050406030204" pitchFamily="18" charset="0"/>
                                <a:ea typeface="Cambria Math" panose="02040503050406030204" pitchFamily="18" charset="0"/>
                              </a:rPr>
                              <m:t>1.23</m:t>
                            </m:r>
                          </m:num>
                          <m:den>
                            <m:r>
                              <a:rPr lang="en-US" sz="3600" i="1">
                                <a:latin typeface="Cambria Math" panose="02040503050406030204" pitchFamily="18" charset="0"/>
                                <a:ea typeface="Cambria Math" panose="02040503050406030204" pitchFamily="18" charset="0"/>
                              </a:rPr>
                              <m:t>𝛼</m:t>
                            </m:r>
                            <m:rad>
                              <m:radPr>
                                <m:degHide m:val="on"/>
                                <m:ctrlPr>
                                  <a:rPr lang="el-GR" sz="3600" i="1">
                                    <a:latin typeface="Cambria Math" panose="02040503050406030204" pitchFamily="18" charset="0"/>
                                    <a:ea typeface="Cambria Math" panose="02040503050406030204" pitchFamily="18" charset="0"/>
                                  </a:rPr>
                                </m:ctrlPr>
                              </m:radPr>
                              <m:deg/>
                              <m:e>
                                <m:r>
                                  <a:rPr lang="en-US" sz="3600" i="1">
                                    <a:latin typeface="Cambria Math" panose="02040503050406030204" pitchFamily="18" charset="0"/>
                                    <a:ea typeface="Cambria Math" panose="02040503050406030204" pitchFamily="18" charset="0"/>
                                  </a:rPr>
                                  <m:t>𝑉</m:t>
                                </m:r>
                              </m:e>
                            </m:rad>
                          </m:den>
                        </m:f>
                        <m:r>
                          <m:rPr>
                            <m:nor/>
                          </m:rPr>
                          <a:rPr lang="en-US" sz="3600" dirty="0">
                            <a:latin typeface="Cambria Math" panose="02040503050406030204" pitchFamily="18" charset="0"/>
                            <a:ea typeface="Cambria Math" panose="02040503050406030204" pitchFamily="18" charset="0"/>
                          </a:rPr>
                          <m:t> </m:t>
                        </m:r>
                      </m:e>
                    </m:d>
                  </m:oMath>
                </a14:m>
                <a:r>
                  <a:rPr lang="en-US" sz="2000" i="1" dirty="0" smtClean="0">
                    <a:latin typeface="Cambria Math" panose="02040503050406030204" pitchFamily="18" charset="0"/>
                    <a:ea typeface="Cambria Math" panose="02040503050406030204" pitchFamily="18" charset="0"/>
                  </a:rPr>
                  <a:t>nm</a:t>
                </a:r>
                <a:endParaRPr lang="en-US" sz="2000" i="1" dirty="0">
                  <a:latin typeface="Cambria Math" panose="02040503050406030204" pitchFamily="18" charset="0"/>
                  <a:ea typeface="Cambria Math" panose="02040503050406030204" pitchFamily="18" charset="0"/>
                </a:endParaRPr>
              </a:p>
            </p:txBody>
          </p:sp>
        </mc:Choice>
        <mc:Fallback xmlns="">
          <p:sp>
            <p:nvSpPr>
              <p:cNvPr id="7" name="TextBox 6"/>
              <p:cNvSpPr txBox="1">
                <a:spLocks noRot="1" noChangeAspect="1" noMove="1" noResize="1" noEditPoints="1" noAdjustHandles="1" noChangeArrowheads="1" noChangeShapeType="1" noTextEdit="1"/>
              </p:cNvSpPr>
              <p:nvPr/>
            </p:nvSpPr>
            <p:spPr>
              <a:xfrm>
                <a:off x="1066800" y="4071826"/>
                <a:ext cx="2581861" cy="847604"/>
              </a:xfrm>
              <a:prstGeom prst="rect">
                <a:avLst/>
              </a:prstGeom>
              <a:blipFill rotWithShape="0">
                <a:blip r:embed="rId4"/>
                <a:stretch>
                  <a:fillRect r="-4953"/>
                </a:stretch>
              </a:blipFill>
            </p:spPr>
            <p:txBody>
              <a:bodyPr/>
              <a:lstStyle/>
              <a:p>
                <a:r>
                  <a:rPr lang="en-US">
                    <a:noFill/>
                  </a:rPr>
                  <a:t> </a:t>
                </a:r>
              </a:p>
            </p:txBody>
          </p:sp>
        </mc:Fallback>
      </mc:AlternateContent>
      <p:pic>
        <p:nvPicPr>
          <p:cNvPr id="8" name="Picture 7"/>
          <p:cNvPicPr>
            <a:picLocks noChangeAspect="1"/>
          </p:cNvPicPr>
          <p:nvPr/>
        </p:nvPicPr>
        <p:blipFill rotWithShape="1">
          <a:blip r:embed="rId5">
            <a:extLst>
              <a:ext uri="{28A0092B-C50C-407E-A947-70E740481C1C}">
                <a14:useLocalDpi xmlns:a14="http://schemas.microsoft.com/office/drawing/2010/main" val="0"/>
              </a:ext>
            </a:extLst>
          </a:blip>
          <a:srcRect t="19318"/>
          <a:stretch/>
        </p:blipFill>
        <p:spPr>
          <a:xfrm>
            <a:off x="3753176" y="1873747"/>
            <a:ext cx="4639322" cy="1160586"/>
          </a:xfrm>
          <a:prstGeom prst="rect">
            <a:avLst/>
          </a:prstGeom>
          <a:ln>
            <a:solidFill>
              <a:schemeClr val="bg1">
                <a:lumMod val="50000"/>
              </a:schemeClr>
            </a:solidFill>
          </a:ln>
        </p:spPr>
      </p:pic>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114800" y="3856907"/>
            <a:ext cx="4172532" cy="1686160"/>
          </a:xfrm>
          <a:prstGeom prst="rect">
            <a:avLst/>
          </a:prstGeom>
          <a:ln>
            <a:solidFill>
              <a:schemeClr val="bg1">
                <a:lumMod val="50000"/>
              </a:schemeClr>
            </a:solidFill>
          </a:ln>
        </p:spPr>
      </p:pic>
    </p:spTree>
    <p:extLst>
      <p:ext uri="{BB962C8B-B14F-4D97-AF65-F5344CB8AC3E}">
        <p14:creationId xmlns:p14="http://schemas.microsoft.com/office/powerpoint/2010/main" val="29424239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Light Microscope in Action</a:t>
            </a:r>
            <a:endParaRPr lang="en-US" dirty="0"/>
          </a:p>
        </p:txBody>
      </p:sp>
      <p:sp>
        <p:nvSpPr>
          <p:cNvPr id="4" name="Slide Number Placeholder 3"/>
          <p:cNvSpPr>
            <a:spLocks noGrp="1"/>
          </p:cNvSpPr>
          <p:nvPr>
            <p:ph type="sldNum" sz="quarter" idx="12"/>
          </p:nvPr>
        </p:nvSpPr>
        <p:spPr/>
        <p:txBody>
          <a:bodyPr/>
          <a:lstStyle/>
          <a:p>
            <a:fld id="{ED8D6405-EA60-4BE3-AFD0-8FD7676632AF}" type="slidenum">
              <a:rPr lang="en-US" altLang="en-US" smtClean="0"/>
              <a:pPr/>
              <a:t>4</a:t>
            </a:fld>
            <a:endParaRPr lang="en-US" altLang="en-US"/>
          </a:p>
        </p:txBody>
      </p:sp>
      <p:pic>
        <p:nvPicPr>
          <p:cNvPr id="5" name="Picture 4" descr="2015_NorthSeattleCollege-2144.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27734" y="2286743"/>
            <a:ext cx="3656261" cy="2436912"/>
          </a:xfrm>
          <a:prstGeom prst="rect">
            <a:avLst/>
          </a:prstGeom>
        </p:spPr>
      </p:pic>
      <p:pic>
        <p:nvPicPr>
          <p:cNvPr id="6" name="Picture 5" descr="2015_NorthSeattleCollege-2270.jpg"/>
          <p:cNvPicPr>
            <a:picLocks noChangeAspect="1"/>
          </p:cNvPicPr>
          <p:nvPr/>
        </p:nvPicPr>
        <p:blipFill rotWithShape="1">
          <a:blip r:embed="rId4" cstate="print">
            <a:extLst>
              <a:ext uri="{28A0092B-C50C-407E-A947-70E740481C1C}">
                <a14:useLocalDpi xmlns:a14="http://schemas.microsoft.com/office/drawing/2010/main" val="0"/>
              </a:ext>
            </a:extLst>
          </a:blip>
          <a:srcRect l="20433" t="-182" r="388" b="182"/>
          <a:stretch/>
        </p:blipFill>
        <p:spPr>
          <a:xfrm>
            <a:off x="6248400" y="2510986"/>
            <a:ext cx="2362200" cy="1988427"/>
          </a:xfrm>
          <a:prstGeom prst="rect">
            <a:avLst/>
          </a:prstGeom>
        </p:spPr>
      </p:pic>
      <p:pic>
        <p:nvPicPr>
          <p:cNvPr id="7" name="Picture 6" descr="2015_NorthSeattleCollege-2134.jp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8471" y="2057399"/>
            <a:ext cx="1929929" cy="2895600"/>
          </a:xfrm>
          <a:prstGeom prst="rect">
            <a:avLst/>
          </a:prstGeom>
        </p:spPr>
      </p:pic>
      <p:sp>
        <p:nvSpPr>
          <p:cNvPr id="8" name="TextBox 7"/>
          <p:cNvSpPr txBox="1"/>
          <p:nvPr/>
        </p:nvSpPr>
        <p:spPr>
          <a:xfrm>
            <a:off x="381000" y="4893639"/>
            <a:ext cx="2310929" cy="646331"/>
          </a:xfrm>
          <a:prstGeom prst="rect">
            <a:avLst/>
          </a:prstGeom>
          <a:noFill/>
        </p:spPr>
        <p:txBody>
          <a:bodyPr wrap="square" rtlCol="0">
            <a:spAutoFit/>
          </a:bodyPr>
          <a:lstStyle/>
          <a:p>
            <a:r>
              <a:rPr lang="en-US" dirty="0" smtClean="0">
                <a:latin typeface="+mn-lt"/>
                <a:cs typeface="+mn-cs"/>
              </a:rPr>
              <a:t>Load </a:t>
            </a:r>
            <a:r>
              <a:rPr lang="en-US" dirty="0">
                <a:latin typeface="+mn-lt"/>
                <a:cs typeface="+mn-cs"/>
              </a:rPr>
              <a:t>your sample on the stage</a:t>
            </a:r>
          </a:p>
        </p:txBody>
      </p:sp>
      <p:sp>
        <p:nvSpPr>
          <p:cNvPr id="9" name="TextBox 8"/>
          <p:cNvSpPr txBox="1"/>
          <p:nvPr/>
        </p:nvSpPr>
        <p:spPr>
          <a:xfrm>
            <a:off x="2725615" y="4893638"/>
            <a:ext cx="3505200" cy="646331"/>
          </a:xfrm>
          <a:prstGeom prst="rect">
            <a:avLst/>
          </a:prstGeom>
          <a:noFill/>
        </p:spPr>
        <p:txBody>
          <a:bodyPr wrap="square" rtlCol="0">
            <a:spAutoFit/>
          </a:bodyPr>
          <a:lstStyle/>
          <a:p>
            <a:r>
              <a:rPr lang="en-US" dirty="0" smtClean="0">
                <a:latin typeface="+mn-lt"/>
                <a:cs typeface="+mn-cs"/>
              </a:rPr>
              <a:t>Adjust lenses to bring image into focus</a:t>
            </a:r>
            <a:endParaRPr lang="en-US" dirty="0">
              <a:latin typeface="+mn-lt"/>
              <a:cs typeface="+mn-cs"/>
            </a:endParaRPr>
          </a:p>
        </p:txBody>
      </p:sp>
      <p:sp>
        <p:nvSpPr>
          <p:cNvPr id="10" name="TextBox 9"/>
          <p:cNvSpPr txBox="1"/>
          <p:nvPr/>
        </p:nvSpPr>
        <p:spPr>
          <a:xfrm>
            <a:off x="6279191" y="4723655"/>
            <a:ext cx="2069472" cy="923330"/>
          </a:xfrm>
          <a:prstGeom prst="rect">
            <a:avLst/>
          </a:prstGeom>
          <a:noFill/>
        </p:spPr>
        <p:txBody>
          <a:bodyPr wrap="square" rtlCol="0">
            <a:spAutoFit/>
          </a:bodyPr>
          <a:lstStyle/>
          <a:p>
            <a:r>
              <a:rPr lang="en-US" dirty="0" smtClean="0">
                <a:latin typeface="+mn-lt"/>
                <a:cs typeface="+mn-cs"/>
              </a:rPr>
              <a:t>In-focus image of </a:t>
            </a:r>
            <a:r>
              <a:rPr lang="en-US" i="1" dirty="0" smtClean="0"/>
              <a:t>student produced MEMS.</a:t>
            </a:r>
            <a:endParaRPr lang="en-US" dirty="0">
              <a:latin typeface="+mn-lt"/>
              <a:cs typeface="+mn-cs"/>
            </a:endParaRPr>
          </a:p>
        </p:txBody>
      </p:sp>
    </p:spTree>
    <p:extLst>
      <p:ext uri="{BB962C8B-B14F-4D97-AF65-F5344CB8AC3E}">
        <p14:creationId xmlns:p14="http://schemas.microsoft.com/office/powerpoint/2010/main" val="7755219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ED8D6405-EA60-4BE3-AFD0-8FD7676632AF}" type="slidenum">
              <a:rPr lang="en-US" altLang="en-US" smtClean="0"/>
              <a:pPr/>
              <a:t>5</a:t>
            </a:fld>
            <a:endParaRPr lang="en-US" altLang="en-US"/>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19200" y="1217389"/>
            <a:ext cx="2667000" cy="3735611"/>
          </a:xfrm>
          <a:prstGeom prst="rect">
            <a:avLst/>
          </a:prstGeom>
        </p:spPr>
      </p:pic>
      <p:sp>
        <p:nvSpPr>
          <p:cNvPr id="11" name="TextBox 10"/>
          <p:cNvSpPr txBox="1"/>
          <p:nvPr/>
        </p:nvSpPr>
        <p:spPr>
          <a:xfrm>
            <a:off x="934356" y="457200"/>
            <a:ext cx="3180444" cy="707886"/>
          </a:xfrm>
          <a:prstGeom prst="rect">
            <a:avLst/>
          </a:prstGeom>
          <a:noFill/>
        </p:spPr>
        <p:txBody>
          <a:bodyPr wrap="square" rtlCol="0">
            <a:spAutoFit/>
          </a:bodyPr>
          <a:lstStyle/>
          <a:p>
            <a:pPr algn="ctr"/>
            <a:r>
              <a:rPr lang="en-US" sz="2000" b="1" dirty="0">
                <a:latin typeface="+mj-lt"/>
              </a:rPr>
              <a:t>M. von </a:t>
            </a:r>
            <a:r>
              <a:rPr lang="en-US" sz="2000" b="1" dirty="0" err="1">
                <a:latin typeface="+mj-lt"/>
              </a:rPr>
              <a:t>Ardenne's</a:t>
            </a:r>
            <a:r>
              <a:rPr lang="en-US" sz="2000" b="1" dirty="0">
                <a:latin typeface="+mj-lt"/>
              </a:rPr>
              <a:t> first SEM</a:t>
            </a:r>
          </a:p>
        </p:txBody>
      </p:sp>
      <p:sp>
        <p:nvSpPr>
          <p:cNvPr id="12" name="TextBox 11"/>
          <p:cNvSpPr txBox="1"/>
          <p:nvPr/>
        </p:nvSpPr>
        <p:spPr>
          <a:xfrm>
            <a:off x="1219200" y="4947047"/>
            <a:ext cx="2743200" cy="615553"/>
          </a:xfrm>
          <a:prstGeom prst="rect">
            <a:avLst/>
          </a:prstGeom>
          <a:noFill/>
        </p:spPr>
        <p:txBody>
          <a:bodyPr wrap="square" lIns="0" tIns="0" rIns="0" bIns="0" rtlCol="0">
            <a:spAutoFit/>
          </a:bodyPr>
          <a:lstStyle/>
          <a:p>
            <a:r>
              <a:rPr lang="en-US" sz="1000" dirty="0" smtClean="0">
                <a:latin typeface="+mn-lt"/>
              </a:rPr>
              <a:t>Scanning Electron Microscope. In </a:t>
            </a:r>
            <a:r>
              <a:rPr lang="en-US" sz="1000" i="1" dirty="0">
                <a:latin typeface="+mn-lt"/>
              </a:rPr>
              <a:t>Wikipedia</a:t>
            </a:r>
            <a:r>
              <a:rPr lang="en-US" sz="1000" dirty="0">
                <a:latin typeface="+mn-lt"/>
              </a:rPr>
              <a:t>. Retrieved </a:t>
            </a:r>
            <a:r>
              <a:rPr lang="en-US" sz="1000" dirty="0" smtClean="0">
                <a:latin typeface="+mn-lt"/>
              </a:rPr>
              <a:t>June </a:t>
            </a:r>
            <a:r>
              <a:rPr lang="en-US" sz="1000" dirty="0">
                <a:latin typeface="+mn-lt"/>
              </a:rPr>
              <a:t>10, </a:t>
            </a:r>
            <a:r>
              <a:rPr lang="en-US" sz="1000" dirty="0" smtClean="0">
                <a:latin typeface="+mn-lt"/>
              </a:rPr>
              <a:t>2015, </a:t>
            </a:r>
            <a:r>
              <a:rPr lang="en-US" sz="1000" dirty="0">
                <a:latin typeface="+mn-lt"/>
              </a:rPr>
              <a:t>from https://en.wikipedia.org/wiki/Scanning_electron_microscope</a:t>
            </a:r>
          </a:p>
        </p:txBody>
      </p:sp>
      <p:pic>
        <p:nvPicPr>
          <p:cNvPr id="14" name="Picture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96293" y="1213104"/>
            <a:ext cx="2804922" cy="3739896"/>
          </a:xfrm>
          <a:prstGeom prst="rect">
            <a:avLst/>
          </a:prstGeom>
        </p:spPr>
      </p:pic>
      <p:sp>
        <p:nvSpPr>
          <p:cNvPr id="15" name="TextBox 14"/>
          <p:cNvSpPr txBox="1"/>
          <p:nvPr/>
        </p:nvSpPr>
        <p:spPr>
          <a:xfrm>
            <a:off x="5599844" y="484257"/>
            <a:ext cx="2397821" cy="707886"/>
          </a:xfrm>
          <a:prstGeom prst="rect">
            <a:avLst/>
          </a:prstGeom>
          <a:noFill/>
        </p:spPr>
        <p:txBody>
          <a:bodyPr wrap="square" rtlCol="0">
            <a:spAutoFit/>
          </a:bodyPr>
          <a:lstStyle/>
          <a:p>
            <a:pPr algn="ctr"/>
            <a:r>
              <a:rPr lang="en-US" sz="2000" b="1" dirty="0" err="1" smtClean="0">
                <a:latin typeface="+mj-lt"/>
              </a:rPr>
              <a:t>Aspex</a:t>
            </a:r>
            <a:r>
              <a:rPr lang="en-US" sz="2000" b="1" dirty="0" smtClean="0">
                <a:latin typeface="+mj-lt"/>
              </a:rPr>
              <a:t> Explorer SEM at NSC</a:t>
            </a:r>
            <a:endParaRPr lang="en-US" sz="2000" b="1" dirty="0">
              <a:latin typeface="+mj-lt"/>
            </a:endParaRPr>
          </a:p>
        </p:txBody>
      </p:sp>
    </p:spTree>
    <p:extLst>
      <p:ext uri="{BB962C8B-B14F-4D97-AF65-F5344CB8AC3E}">
        <p14:creationId xmlns:p14="http://schemas.microsoft.com/office/powerpoint/2010/main" val="17809292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Scanning Electron Microscope in Action</a:t>
            </a:r>
            <a:endParaRPr lang="en-US" dirty="0"/>
          </a:p>
        </p:txBody>
      </p:sp>
      <p:sp>
        <p:nvSpPr>
          <p:cNvPr id="4" name="Slide Number Placeholder 3"/>
          <p:cNvSpPr>
            <a:spLocks noGrp="1"/>
          </p:cNvSpPr>
          <p:nvPr>
            <p:ph type="sldNum" sz="quarter" idx="12"/>
          </p:nvPr>
        </p:nvSpPr>
        <p:spPr/>
        <p:txBody>
          <a:bodyPr/>
          <a:lstStyle/>
          <a:p>
            <a:fld id="{ED8D6405-EA60-4BE3-AFD0-8FD7676632AF}" type="slidenum">
              <a:rPr lang="en-US" altLang="en-US" smtClean="0"/>
              <a:pPr/>
              <a:t>6</a:t>
            </a:fld>
            <a:endParaRPr lang="en-US" altLang="en-US"/>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67000" y="2057400"/>
            <a:ext cx="3556000" cy="2667000"/>
          </a:xfrm>
          <a:prstGeom prst="rect">
            <a:avLst/>
          </a:prstGeom>
        </p:spPr>
      </p:pic>
    </p:spTree>
    <p:extLst>
      <p:ext uri="{BB962C8B-B14F-4D97-AF65-F5344CB8AC3E}">
        <p14:creationId xmlns:p14="http://schemas.microsoft.com/office/powerpoint/2010/main" val="24282171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Electron Gun</a:t>
            </a:r>
            <a:endParaRPr lang="en-US" dirty="0"/>
          </a:p>
        </p:txBody>
      </p:sp>
      <p:sp>
        <p:nvSpPr>
          <p:cNvPr id="7" name="Text Placeholder 6"/>
          <p:cNvSpPr>
            <a:spLocks noGrp="1"/>
          </p:cNvSpPr>
          <p:nvPr>
            <p:ph type="body" idx="2"/>
          </p:nvPr>
        </p:nvSpPr>
        <p:spPr>
          <a:xfrm>
            <a:off x="4953000" y="1447802"/>
            <a:ext cx="3557647" cy="4206112"/>
          </a:xfrm>
        </p:spPr>
        <p:txBody>
          <a:bodyPr/>
          <a:lstStyle/>
          <a:p>
            <a:pPr marL="304038" indent="-285750">
              <a:buFont typeface="Arial" panose="020B0604020202020204" pitchFamily="34" charset="0"/>
              <a:buChar char="•"/>
            </a:pPr>
            <a:r>
              <a:rPr lang="en-US" sz="1800" dirty="0" smtClean="0"/>
              <a:t>Thermionic Tungsten (W) Filament</a:t>
            </a:r>
          </a:p>
          <a:p>
            <a:pPr marL="833438" lvl="1" indent="-285750">
              <a:buFont typeface="Arial" panose="020B0604020202020204" pitchFamily="34" charset="0"/>
              <a:buChar char="•"/>
            </a:pPr>
            <a:r>
              <a:rPr lang="en-US" sz="1400" dirty="0" smtClean="0"/>
              <a:t>Current heats up filament</a:t>
            </a:r>
          </a:p>
          <a:p>
            <a:pPr marL="833438" lvl="1" indent="-285750">
              <a:buFont typeface="Arial" panose="020B0604020202020204" pitchFamily="34" charset="0"/>
              <a:buChar char="•"/>
            </a:pPr>
            <a:r>
              <a:rPr lang="en-US" sz="1400" dirty="0" smtClean="0"/>
              <a:t>Photons and electrons emitted</a:t>
            </a:r>
          </a:p>
          <a:p>
            <a:pPr marL="304038" indent="-285750">
              <a:buFont typeface="Arial" panose="020B0604020202020204" pitchFamily="34" charset="0"/>
              <a:buChar char="•"/>
            </a:pPr>
            <a:r>
              <a:rPr lang="en-US" sz="1800" dirty="0" err="1" smtClean="0"/>
              <a:t>Wehnelt</a:t>
            </a:r>
            <a:r>
              <a:rPr lang="en-US" sz="1800" dirty="0" smtClean="0"/>
              <a:t> Cap</a:t>
            </a:r>
          </a:p>
          <a:p>
            <a:pPr marL="833438" lvl="1" indent="-285750">
              <a:buFont typeface="Arial" panose="020B0604020202020204" pitchFamily="34" charset="0"/>
              <a:buChar char="•"/>
            </a:pPr>
            <a:r>
              <a:rPr lang="en-US" sz="1400" dirty="0" smtClean="0"/>
              <a:t>small hole only allowing electrons emission to tip</a:t>
            </a:r>
          </a:p>
          <a:p>
            <a:pPr marL="304038" indent="-285750">
              <a:buFont typeface="Arial" panose="020B0604020202020204" pitchFamily="34" charset="0"/>
              <a:buChar char="•"/>
            </a:pPr>
            <a:r>
              <a:rPr lang="en-US" sz="1800" dirty="0" smtClean="0"/>
              <a:t>Accelerating Anode</a:t>
            </a:r>
          </a:p>
          <a:p>
            <a:pPr marL="833438" lvl="1" indent="-285750">
              <a:buFont typeface="Arial" panose="020B0604020202020204" pitchFamily="34" charset="0"/>
              <a:buChar char="•"/>
            </a:pPr>
            <a:r>
              <a:rPr lang="en-US" sz="1400" dirty="0" smtClean="0"/>
              <a:t>Attracts electrons through center and EM field propels electrons forward</a:t>
            </a:r>
          </a:p>
        </p:txBody>
      </p:sp>
      <p:pic>
        <p:nvPicPr>
          <p:cNvPr id="8" name="Content Placeholder 7"/>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1600200" y="1066800"/>
            <a:ext cx="2592388" cy="3997608"/>
          </a:xfrm>
        </p:spPr>
      </p:pic>
      <p:sp>
        <p:nvSpPr>
          <p:cNvPr id="4" name="Slide Number Placeholder 3"/>
          <p:cNvSpPr>
            <a:spLocks noGrp="1"/>
          </p:cNvSpPr>
          <p:nvPr>
            <p:ph type="sldNum" sz="quarter" idx="12"/>
          </p:nvPr>
        </p:nvSpPr>
        <p:spPr/>
        <p:txBody>
          <a:bodyPr/>
          <a:lstStyle/>
          <a:p>
            <a:fld id="{ED8D6405-EA60-4BE3-AFD0-8FD7676632AF}" type="slidenum">
              <a:rPr lang="en-US" altLang="en-US" smtClean="0"/>
              <a:pPr/>
              <a:t>7</a:t>
            </a:fld>
            <a:endParaRPr lang="en-US" altLang="en-US"/>
          </a:p>
        </p:txBody>
      </p:sp>
      <p:cxnSp>
        <p:nvCxnSpPr>
          <p:cNvPr id="10" name="Straight Arrow Connector 9"/>
          <p:cNvCxnSpPr/>
          <p:nvPr/>
        </p:nvCxnSpPr>
        <p:spPr>
          <a:xfrm flipH="1">
            <a:off x="3810000" y="2971800"/>
            <a:ext cx="1143000" cy="304800"/>
          </a:xfrm>
          <a:prstGeom prst="straightConnector1">
            <a:avLst/>
          </a:prstGeom>
          <a:ln w="34925">
            <a:headEnd w="lg" len="lg"/>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H="1">
            <a:off x="3505200" y="3810000"/>
            <a:ext cx="1447800" cy="609600"/>
          </a:xfrm>
          <a:prstGeom prst="straightConnector1">
            <a:avLst/>
          </a:prstGeom>
          <a:ln w="34925">
            <a:headEnd w="lg" len="lg"/>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H="1">
            <a:off x="3086100" y="1790701"/>
            <a:ext cx="1866900" cy="879192"/>
          </a:xfrm>
          <a:prstGeom prst="straightConnector1">
            <a:avLst/>
          </a:prstGeom>
          <a:ln w="34925">
            <a:headEnd w="lg" len="lg"/>
            <a:tailEnd type="triangle"/>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1600200" y="5105400"/>
            <a:ext cx="2643352" cy="153888"/>
          </a:xfrm>
          <a:prstGeom prst="rect">
            <a:avLst/>
          </a:prstGeom>
          <a:noFill/>
        </p:spPr>
        <p:txBody>
          <a:bodyPr wrap="none" lIns="0" tIns="0" rIns="0" bIns="0" rtlCol="0">
            <a:spAutoFit/>
          </a:bodyPr>
          <a:lstStyle/>
          <a:p>
            <a:r>
              <a:rPr lang="en-US" sz="1000" dirty="0">
                <a:latin typeface="+mn-lt"/>
              </a:rPr>
              <a:t>http://www.ammrf.org.au/myscope/sem</a:t>
            </a:r>
          </a:p>
        </p:txBody>
      </p:sp>
    </p:spTree>
    <p:extLst>
      <p:ext uri="{BB962C8B-B14F-4D97-AF65-F5344CB8AC3E}">
        <p14:creationId xmlns:p14="http://schemas.microsoft.com/office/powerpoint/2010/main" val="27760122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Scanning Electron Microscope</a:t>
            </a:r>
            <a:endParaRPr lang="en-US" dirty="0"/>
          </a:p>
        </p:txBody>
      </p:sp>
      <p:sp>
        <p:nvSpPr>
          <p:cNvPr id="9" name="Text Placeholder 8"/>
          <p:cNvSpPr>
            <a:spLocks noGrp="1"/>
          </p:cNvSpPr>
          <p:nvPr>
            <p:ph type="body" idx="2"/>
          </p:nvPr>
        </p:nvSpPr>
        <p:spPr/>
        <p:txBody>
          <a:bodyPr/>
          <a:lstStyle/>
          <a:p>
            <a:pPr marL="304038" indent="-285750">
              <a:buFont typeface="Arial" panose="020B0604020202020204" pitchFamily="34" charset="0"/>
              <a:buChar char="•"/>
            </a:pPr>
            <a:r>
              <a:rPr lang="en-US" sz="1600" dirty="0" smtClean="0"/>
              <a:t>Electron beam generated </a:t>
            </a:r>
          </a:p>
          <a:p>
            <a:pPr marL="304038" indent="-285750">
              <a:buFont typeface="Arial" panose="020B0604020202020204" pitchFamily="34" charset="0"/>
              <a:buChar char="•"/>
            </a:pPr>
            <a:endParaRPr lang="en-US" dirty="0">
              <a:sym typeface="Symbol" panose="05050102010706020507" pitchFamily="18" charset="2"/>
            </a:endParaRPr>
          </a:p>
          <a:p>
            <a:pPr marL="304038" indent="-285750">
              <a:buFont typeface="Arial" panose="020B0604020202020204" pitchFamily="34" charset="0"/>
              <a:buChar char="•"/>
            </a:pPr>
            <a:r>
              <a:rPr lang="en-US" sz="1600" dirty="0" smtClean="0">
                <a:sym typeface="Symbol" panose="05050102010706020507" pitchFamily="18" charset="2"/>
              </a:rPr>
              <a:t>Electromagnetic Condenser Lenses</a:t>
            </a:r>
          </a:p>
          <a:p>
            <a:pPr marL="833438" lvl="1" indent="-285750">
              <a:buFont typeface="Arial" panose="020B0604020202020204" pitchFamily="34" charset="0"/>
              <a:buChar char="•"/>
            </a:pPr>
            <a:r>
              <a:rPr lang="en-US" sz="1400" dirty="0" smtClean="0">
                <a:sym typeface="Symbol" panose="05050102010706020507" pitchFamily="18" charset="2"/>
              </a:rPr>
              <a:t>focus beam as it leaves the filament</a:t>
            </a:r>
            <a:r>
              <a:rPr lang="en-US" dirty="0" smtClean="0">
                <a:sym typeface="Symbol" panose="05050102010706020507" pitchFamily="18" charset="2"/>
              </a:rPr>
              <a:t>’</a:t>
            </a:r>
          </a:p>
          <a:p>
            <a:pPr marL="304038" indent="-285750">
              <a:buFont typeface="Arial" panose="020B0604020202020204" pitchFamily="34" charset="0"/>
              <a:buChar char="•"/>
            </a:pPr>
            <a:endParaRPr lang="en-US" dirty="0" smtClean="0">
              <a:sym typeface="Symbol" panose="05050102010706020507" pitchFamily="18" charset="2"/>
            </a:endParaRPr>
          </a:p>
          <a:p>
            <a:pPr marL="304038" indent="-285750">
              <a:buFont typeface="Arial" panose="020B0604020202020204" pitchFamily="34" charset="0"/>
              <a:buChar char="•"/>
            </a:pPr>
            <a:r>
              <a:rPr lang="en-US" sz="1600" dirty="0" smtClean="0">
                <a:sym typeface="Symbol" panose="05050102010706020507" pitchFamily="18" charset="2"/>
              </a:rPr>
              <a:t>Deflection (Scanning) Coils</a:t>
            </a:r>
          </a:p>
          <a:p>
            <a:pPr marL="833438" lvl="1" indent="-285750">
              <a:buFont typeface="Arial" panose="020B0604020202020204" pitchFamily="34" charset="0"/>
              <a:buChar char="•"/>
            </a:pPr>
            <a:r>
              <a:rPr lang="en-US" sz="1400" dirty="0" smtClean="0">
                <a:sym typeface="Symbol" panose="05050102010706020507" pitchFamily="18" charset="2"/>
              </a:rPr>
              <a:t>Moves beam across sample</a:t>
            </a:r>
          </a:p>
          <a:p>
            <a:r>
              <a:rPr lang="en-US" dirty="0" smtClean="0">
                <a:sym typeface="Symbol" panose="05050102010706020507" pitchFamily="18" charset="2"/>
              </a:rPr>
              <a:t> </a:t>
            </a:r>
          </a:p>
          <a:p>
            <a:pPr marL="304038" indent="-285750">
              <a:buFont typeface="Arial" panose="020B0604020202020204" pitchFamily="34" charset="0"/>
              <a:buChar char="•"/>
            </a:pPr>
            <a:r>
              <a:rPr lang="en-US" sz="1600" dirty="0" smtClean="0">
                <a:sym typeface="Symbol" panose="05050102010706020507" pitchFamily="18" charset="2"/>
              </a:rPr>
              <a:t>Objective Lens (Final) Lens</a:t>
            </a:r>
          </a:p>
          <a:p>
            <a:pPr marL="833438" lvl="1" indent="-285750">
              <a:buFont typeface="Arial" panose="020B0604020202020204" pitchFamily="34" charset="0"/>
              <a:buChar char="•"/>
            </a:pPr>
            <a:r>
              <a:rPr lang="en-US" sz="1400" dirty="0" smtClean="0">
                <a:sym typeface="Symbol" panose="05050102010706020507" pitchFamily="18" charset="2"/>
              </a:rPr>
              <a:t>Focuses beam near sample surface</a:t>
            </a:r>
          </a:p>
          <a:p>
            <a:pPr marL="833438" lvl="1" indent="-285750">
              <a:buFont typeface="Arial" panose="020B0604020202020204" pitchFamily="34" charset="0"/>
              <a:buChar char="•"/>
            </a:pPr>
            <a:endParaRPr lang="en-US" dirty="0"/>
          </a:p>
        </p:txBody>
      </p:sp>
      <p:sp>
        <p:nvSpPr>
          <p:cNvPr id="4" name="Slide Number Placeholder 3"/>
          <p:cNvSpPr>
            <a:spLocks noGrp="1"/>
          </p:cNvSpPr>
          <p:nvPr>
            <p:ph type="sldNum" sz="quarter" idx="12"/>
          </p:nvPr>
        </p:nvSpPr>
        <p:spPr/>
        <p:txBody>
          <a:bodyPr/>
          <a:lstStyle/>
          <a:p>
            <a:fld id="{ED8D6405-EA60-4BE3-AFD0-8FD7676632AF}" type="slidenum">
              <a:rPr lang="en-US" altLang="en-US" smtClean="0"/>
              <a:pPr/>
              <a:t>8</a:t>
            </a:fld>
            <a:endParaRPr lang="en-US" altLang="en-US"/>
          </a:p>
        </p:txBody>
      </p:sp>
      <p:pic>
        <p:nvPicPr>
          <p:cNvPr id="10" name="Content Placeholder 9"/>
          <p:cNvPicPr>
            <a:picLocks noGrp="1" noChangeAspect="1"/>
          </p:cNvPicPr>
          <p:nvPr>
            <p:ph sz="half" idx="1"/>
          </p:nvPr>
        </p:nvPicPr>
        <p:blipFill>
          <a:blip r:embed="rId3"/>
          <a:stretch>
            <a:fillRect/>
          </a:stretch>
        </p:blipFill>
        <p:spPr>
          <a:xfrm>
            <a:off x="609600" y="1315378"/>
            <a:ext cx="4774962" cy="4018622"/>
          </a:xfrm>
          <a:prstGeom prst="rect">
            <a:avLst/>
          </a:prstGeom>
        </p:spPr>
      </p:pic>
      <p:sp>
        <p:nvSpPr>
          <p:cNvPr id="6" name="TextBox 5"/>
          <p:cNvSpPr txBox="1"/>
          <p:nvPr/>
        </p:nvSpPr>
        <p:spPr>
          <a:xfrm>
            <a:off x="633046" y="5105400"/>
            <a:ext cx="2643352" cy="153888"/>
          </a:xfrm>
          <a:prstGeom prst="rect">
            <a:avLst/>
          </a:prstGeom>
          <a:noFill/>
        </p:spPr>
        <p:txBody>
          <a:bodyPr wrap="none" lIns="0" tIns="0" rIns="0" bIns="0" rtlCol="0">
            <a:spAutoFit/>
          </a:bodyPr>
          <a:lstStyle/>
          <a:p>
            <a:r>
              <a:rPr lang="en-US" sz="1000" dirty="0">
                <a:latin typeface="+mn-lt"/>
              </a:rPr>
              <a:t>http://www.ammrf.org.au/myscope/sem</a:t>
            </a:r>
          </a:p>
        </p:txBody>
      </p:sp>
    </p:spTree>
    <p:extLst>
      <p:ext uri="{BB962C8B-B14F-4D97-AF65-F5344CB8AC3E}">
        <p14:creationId xmlns:p14="http://schemas.microsoft.com/office/powerpoint/2010/main" val="35373863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SEM: Electron Beam Interactions</a:t>
            </a:r>
            <a:endParaRPr lang="en-US" dirty="0"/>
          </a:p>
        </p:txBody>
      </p:sp>
      <p:sp>
        <p:nvSpPr>
          <p:cNvPr id="3" name="Content Placeholder 2"/>
          <p:cNvSpPr>
            <a:spLocks noGrp="1"/>
          </p:cNvSpPr>
          <p:nvPr>
            <p:ph idx="1"/>
          </p:nvPr>
        </p:nvSpPr>
        <p:spPr/>
        <p:txBody>
          <a:bodyPr/>
          <a:lstStyle/>
          <a:p>
            <a:r>
              <a:rPr lang="en-US" dirty="0" smtClean="0"/>
              <a:t>Secondary Electrons</a:t>
            </a:r>
          </a:p>
          <a:p>
            <a:pPr lvl="1"/>
            <a:r>
              <a:rPr lang="en-US" dirty="0" smtClean="0"/>
              <a:t>Inelastic scattering</a:t>
            </a:r>
          </a:p>
          <a:p>
            <a:pPr lvl="1"/>
            <a:r>
              <a:rPr lang="en-US" dirty="0" smtClean="0"/>
              <a:t>Ejection of loosely (valence) bound electrons</a:t>
            </a:r>
          </a:p>
          <a:p>
            <a:pPr lvl="1"/>
            <a:r>
              <a:rPr lang="en-US" dirty="0" smtClean="0"/>
              <a:t>Low energy ~2-50eV e- collected by detector</a:t>
            </a:r>
          </a:p>
          <a:p>
            <a:pPr lvl="1"/>
            <a:r>
              <a:rPr lang="en-US" dirty="0" smtClean="0"/>
              <a:t>Important for topographical characterization</a:t>
            </a:r>
            <a:endParaRPr lang="en-US" dirty="0"/>
          </a:p>
          <a:p>
            <a:r>
              <a:rPr lang="en-US" dirty="0" smtClean="0"/>
              <a:t>Secondary Electron Detector Images</a:t>
            </a:r>
          </a:p>
          <a:p>
            <a:pPr lvl="1"/>
            <a:r>
              <a:rPr lang="en-US" dirty="0" smtClean="0"/>
              <a:t>Sample areas faced away or blocked - darker</a:t>
            </a:r>
          </a:p>
          <a:p>
            <a:pPr lvl="1"/>
            <a:endParaRPr lang="en-US" dirty="0" smtClean="0"/>
          </a:p>
        </p:txBody>
      </p:sp>
      <p:sp>
        <p:nvSpPr>
          <p:cNvPr id="4" name="Slide Number Placeholder 3"/>
          <p:cNvSpPr>
            <a:spLocks noGrp="1"/>
          </p:cNvSpPr>
          <p:nvPr>
            <p:ph type="sldNum" sz="quarter" idx="12"/>
          </p:nvPr>
        </p:nvSpPr>
        <p:spPr/>
        <p:txBody>
          <a:bodyPr/>
          <a:lstStyle/>
          <a:p>
            <a:fld id="{ED8D6405-EA60-4BE3-AFD0-8FD7676632AF}" type="slidenum">
              <a:rPr lang="en-US" altLang="en-US" smtClean="0"/>
              <a:pPr/>
              <a:t>9</a:t>
            </a:fld>
            <a:endParaRPr lang="en-US" altLang="en-US"/>
          </a:p>
        </p:txBody>
      </p:sp>
      <p:grpSp>
        <p:nvGrpSpPr>
          <p:cNvPr id="5" name="Group 44"/>
          <p:cNvGrpSpPr>
            <a:grpSpLocks/>
          </p:cNvGrpSpPr>
          <p:nvPr/>
        </p:nvGrpSpPr>
        <p:grpSpPr bwMode="auto">
          <a:xfrm>
            <a:off x="6315076" y="1295400"/>
            <a:ext cx="2233612" cy="1335530"/>
            <a:chOff x="5791200" y="609600"/>
            <a:chExt cx="2895600" cy="1676400"/>
          </a:xfrm>
        </p:grpSpPr>
        <p:sp>
          <p:nvSpPr>
            <p:cNvPr id="6" name="Rectangle 5"/>
            <p:cNvSpPr/>
            <p:nvPr/>
          </p:nvSpPr>
          <p:spPr>
            <a:xfrm>
              <a:off x="5791200" y="609600"/>
              <a:ext cx="2895600" cy="1676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grpSp>
          <p:nvGrpSpPr>
            <p:cNvPr id="7" name="Group 43"/>
            <p:cNvGrpSpPr>
              <a:grpSpLocks/>
            </p:cNvGrpSpPr>
            <p:nvPr/>
          </p:nvGrpSpPr>
          <p:grpSpPr bwMode="auto">
            <a:xfrm>
              <a:off x="5956162" y="673382"/>
              <a:ext cx="2716304" cy="1460218"/>
              <a:chOff x="5956162" y="673382"/>
              <a:chExt cx="2716304" cy="1460218"/>
            </a:xfrm>
          </p:grpSpPr>
          <p:grpSp>
            <p:nvGrpSpPr>
              <p:cNvPr id="8" name="Group 32"/>
              <p:cNvGrpSpPr>
                <a:grpSpLocks/>
              </p:cNvGrpSpPr>
              <p:nvPr/>
            </p:nvGrpSpPr>
            <p:grpSpPr bwMode="auto">
              <a:xfrm>
                <a:off x="5956162" y="762000"/>
                <a:ext cx="1371600" cy="1371600"/>
                <a:chOff x="6248400" y="990600"/>
                <a:chExt cx="1371600" cy="1371600"/>
              </a:xfrm>
            </p:grpSpPr>
            <p:sp>
              <p:nvSpPr>
                <p:cNvPr id="15" name="Oval 14"/>
                <p:cNvSpPr/>
                <p:nvPr/>
              </p:nvSpPr>
              <p:spPr>
                <a:xfrm>
                  <a:off x="6248400" y="990600"/>
                  <a:ext cx="1371600" cy="1371600"/>
                </a:xfrm>
                <a:prstGeom prst="ellipse">
                  <a:avLst/>
                </a:prstGeom>
                <a:solidFill>
                  <a:srgbClr val="A7E6FF"/>
                </a:solidFill>
                <a:ln>
                  <a:noFill/>
                </a:ln>
                <a:effectLst>
                  <a:glow rad="139700">
                    <a:srgbClr val="005374">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16" name="Oval 15"/>
                <p:cNvSpPr/>
                <p:nvPr/>
              </p:nvSpPr>
              <p:spPr>
                <a:xfrm>
                  <a:off x="6553200" y="1295400"/>
                  <a:ext cx="762000" cy="762000"/>
                </a:xfrm>
                <a:prstGeom prst="ellipse">
                  <a:avLst/>
                </a:prstGeom>
                <a:solidFill>
                  <a:srgbClr val="A7E6FF"/>
                </a:solidFill>
                <a:ln>
                  <a:noFill/>
                </a:ln>
                <a:effectLst>
                  <a:glow rad="139700">
                    <a:srgbClr val="005374">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grpSp>
              <p:nvGrpSpPr>
                <p:cNvPr id="17" name="Group 17"/>
                <p:cNvGrpSpPr>
                  <a:grpSpLocks/>
                </p:cNvGrpSpPr>
                <p:nvPr/>
              </p:nvGrpSpPr>
              <p:grpSpPr bwMode="auto">
                <a:xfrm>
                  <a:off x="6705600" y="1447800"/>
                  <a:ext cx="457200" cy="457200"/>
                  <a:chOff x="6400800" y="914400"/>
                  <a:chExt cx="457200" cy="457200"/>
                </a:xfrm>
              </p:grpSpPr>
              <p:sp>
                <p:nvSpPr>
                  <p:cNvPr id="18" name="Oval 17"/>
                  <p:cNvSpPr/>
                  <p:nvPr/>
                </p:nvSpPr>
                <p:spPr>
                  <a:xfrm>
                    <a:off x="6506747" y="1066165"/>
                    <a:ext cx="152916" cy="153670"/>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500" dirty="0"/>
                  </a:p>
                </p:txBody>
              </p:sp>
              <p:sp>
                <p:nvSpPr>
                  <p:cNvPr id="19" name="Oval 18"/>
                  <p:cNvSpPr/>
                  <p:nvPr/>
                </p:nvSpPr>
                <p:spPr>
                  <a:xfrm>
                    <a:off x="6583906" y="1219834"/>
                    <a:ext cx="151514" cy="152272"/>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500" dirty="0"/>
                  </a:p>
                </p:txBody>
              </p:sp>
              <p:sp>
                <p:nvSpPr>
                  <p:cNvPr id="20" name="Oval 19"/>
                  <p:cNvSpPr/>
                  <p:nvPr/>
                </p:nvSpPr>
                <p:spPr>
                  <a:xfrm>
                    <a:off x="6583906" y="913891"/>
                    <a:ext cx="151514" cy="152273"/>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500" dirty="0"/>
                  </a:p>
                </p:txBody>
              </p:sp>
              <p:sp>
                <p:nvSpPr>
                  <p:cNvPr id="21" name="Oval 20"/>
                  <p:cNvSpPr/>
                  <p:nvPr/>
                </p:nvSpPr>
                <p:spPr>
                  <a:xfrm>
                    <a:off x="6659663" y="990727"/>
                    <a:ext cx="152917" cy="152272"/>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500" dirty="0"/>
                  </a:p>
                </p:txBody>
              </p:sp>
              <p:sp>
                <p:nvSpPr>
                  <p:cNvPr id="22" name="Oval 21"/>
                  <p:cNvSpPr/>
                  <p:nvPr/>
                </p:nvSpPr>
                <p:spPr>
                  <a:xfrm>
                    <a:off x="6583906" y="990727"/>
                    <a:ext cx="151514" cy="152272"/>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500" dirty="0"/>
                  </a:p>
                </p:txBody>
              </p:sp>
              <p:sp>
                <p:nvSpPr>
                  <p:cNvPr id="23" name="Oval 22"/>
                  <p:cNvSpPr/>
                  <p:nvPr/>
                </p:nvSpPr>
                <p:spPr>
                  <a:xfrm>
                    <a:off x="6430990" y="990727"/>
                    <a:ext cx="152916" cy="152272"/>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1500" dirty="0"/>
                      <a:t>+</a:t>
                    </a:r>
                  </a:p>
                </p:txBody>
              </p:sp>
              <p:sp>
                <p:nvSpPr>
                  <p:cNvPr id="24" name="Oval 23"/>
                  <p:cNvSpPr/>
                  <p:nvPr/>
                </p:nvSpPr>
                <p:spPr>
                  <a:xfrm>
                    <a:off x="6583906" y="1066165"/>
                    <a:ext cx="151514" cy="15367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1500" dirty="0"/>
                      <a:t>+</a:t>
                    </a:r>
                  </a:p>
                </p:txBody>
              </p:sp>
              <p:sp>
                <p:nvSpPr>
                  <p:cNvPr id="25" name="Oval 24"/>
                  <p:cNvSpPr/>
                  <p:nvPr/>
                </p:nvSpPr>
                <p:spPr>
                  <a:xfrm>
                    <a:off x="6659663" y="913891"/>
                    <a:ext cx="152917" cy="152273"/>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1500" dirty="0"/>
                      <a:t>+</a:t>
                    </a:r>
                  </a:p>
                </p:txBody>
              </p:sp>
              <p:sp>
                <p:nvSpPr>
                  <p:cNvPr id="26" name="Oval 25"/>
                  <p:cNvSpPr/>
                  <p:nvPr/>
                </p:nvSpPr>
                <p:spPr>
                  <a:xfrm>
                    <a:off x="6506747" y="1219834"/>
                    <a:ext cx="152916" cy="152272"/>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1500" dirty="0"/>
                      <a:t>+</a:t>
                    </a:r>
                  </a:p>
                </p:txBody>
              </p:sp>
              <p:sp>
                <p:nvSpPr>
                  <p:cNvPr id="27" name="Oval 26"/>
                  <p:cNvSpPr/>
                  <p:nvPr/>
                </p:nvSpPr>
                <p:spPr>
                  <a:xfrm>
                    <a:off x="6659663" y="1219834"/>
                    <a:ext cx="152917" cy="152272"/>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1500" dirty="0"/>
                      <a:t>+</a:t>
                    </a:r>
                  </a:p>
                </p:txBody>
              </p:sp>
              <p:sp>
                <p:nvSpPr>
                  <p:cNvPr id="28" name="Oval 27"/>
                  <p:cNvSpPr/>
                  <p:nvPr/>
                </p:nvSpPr>
                <p:spPr>
                  <a:xfrm>
                    <a:off x="6735420" y="1066165"/>
                    <a:ext cx="152917" cy="15367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1500" dirty="0"/>
                      <a:t>+</a:t>
                    </a:r>
                  </a:p>
                </p:txBody>
              </p:sp>
              <p:sp>
                <p:nvSpPr>
                  <p:cNvPr id="29" name="Oval 28"/>
                  <p:cNvSpPr/>
                  <p:nvPr/>
                </p:nvSpPr>
                <p:spPr>
                  <a:xfrm>
                    <a:off x="6735420" y="1142999"/>
                    <a:ext cx="152917" cy="152273"/>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500" dirty="0"/>
                  </a:p>
                </p:txBody>
              </p:sp>
            </p:grpSp>
          </p:grpSp>
          <p:cxnSp>
            <p:nvCxnSpPr>
              <p:cNvPr id="9" name="Straight Arrow Connector 8"/>
              <p:cNvCxnSpPr/>
              <p:nvPr/>
            </p:nvCxnSpPr>
            <p:spPr>
              <a:xfrm rot="10800000" flipV="1">
                <a:off x="7205330" y="838708"/>
                <a:ext cx="381591" cy="152273"/>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10" name="TextBox 31"/>
              <p:cNvSpPr txBox="1">
                <a:spLocks noChangeArrowheads="1"/>
              </p:cNvSpPr>
              <p:nvPr/>
            </p:nvSpPr>
            <p:spPr bwMode="auto">
              <a:xfrm>
                <a:off x="7542028" y="673382"/>
                <a:ext cx="1130438"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Char char="•"/>
                  <a:defRPr sz="2800">
                    <a:solidFill>
                      <a:schemeClr val="tx1"/>
                    </a:solidFill>
                    <a:latin typeface="Tahoma" panose="020B0604030504040204" pitchFamily="34" charset="0"/>
                  </a:defRPr>
                </a:lvl1pPr>
                <a:lvl2pPr marL="742950" indent="-285750">
                  <a:lnSpc>
                    <a:spcPct val="105000"/>
                  </a:lnSpc>
                  <a:spcBef>
                    <a:spcPct val="5000"/>
                  </a:spcBef>
                  <a:spcAft>
                    <a:spcPct val="15000"/>
                  </a:spcAft>
                  <a:buChar char="–"/>
                  <a:defRPr sz="2500">
                    <a:solidFill>
                      <a:schemeClr val="tx1"/>
                    </a:solidFill>
                    <a:latin typeface="Tahoma" panose="020B0604030504040204" pitchFamily="34" charset="0"/>
                  </a:defRPr>
                </a:lvl2pPr>
                <a:lvl3pPr marL="1143000" indent="-228600">
                  <a:lnSpc>
                    <a:spcPct val="105000"/>
                  </a:lnSpc>
                  <a:spcBef>
                    <a:spcPct val="15000"/>
                  </a:spcBef>
                  <a:spcAft>
                    <a:spcPct val="15000"/>
                  </a:spcAft>
                  <a:buChar char="•"/>
                  <a:defRPr sz="2200">
                    <a:solidFill>
                      <a:schemeClr val="tx1"/>
                    </a:solidFill>
                    <a:latin typeface="Tahoma" panose="020B0604030504040204" pitchFamily="34" charset="0"/>
                  </a:defRPr>
                </a:lvl3pPr>
                <a:lvl4pPr marL="1600200" indent="-228600">
                  <a:spcBef>
                    <a:spcPct val="20000"/>
                  </a:spcBef>
                  <a:buChar char="–"/>
                  <a:defRPr sz="2000">
                    <a:solidFill>
                      <a:schemeClr val="tx1"/>
                    </a:solidFill>
                    <a:latin typeface="Tahoma" panose="020B0604030504040204" pitchFamily="34" charset="0"/>
                  </a:defRPr>
                </a:lvl4pPr>
                <a:lvl5pPr marL="2057400" indent="-228600">
                  <a:spcBef>
                    <a:spcPct val="20000"/>
                  </a:spcBef>
                  <a:buChar char="»"/>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sz="2000">
                    <a:solidFill>
                      <a:schemeClr val="tx1"/>
                    </a:solidFill>
                    <a:latin typeface="Tahoma" panose="020B0604030504040204" pitchFamily="34" charset="0"/>
                  </a:defRPr>
                </a:lvl9pPr>
              </a:lstStyle>
              <a:p>
                <a:pPr eaLnBrk="1" hangingPunct="1">
                  <a:spcBef>
                    <a:spcPct val="0"/>
                  </a:spcBef>
                  <a:buFontTx/>
                  <a:buNone/>
                </a:pPr>
                <a:r>
                  <a:rPr lang="en-US" altLang="en-US" sz="1600" dirty="0">
                    <a:latin typeface="Arial" panose="020B0604020202020204" pitchFamily="34" charset="0"/>
                  </a:rPr>
                  <a:t>valence e-</a:t>
                </a:r>
              </a:p>
            </p:txBody>
          </p:sp>
          <p:cxnSp>
            <p:nvCxnSpPr>
              <p:cNvPr id="11" name="Straight Arrow Connector 10"/>
              <p:cNvCxnSpPr/>
              <p:nvPr/>
            </p:nvCxnSpPr>
            <p:spPr>
              <a:xfrm rot="10800000" flipV="1">
                <a:off x="7072054" y="1220089"/>
                <a:ext cx="469973" cy="152273"/>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12" name="TextBox 35"/>
              <p:cNvSpPr txBox="1">
                <a:spLocks noChangeArrowheads="1"/>
              </p:cNvSpPr>
              <p:nvPr/>
            </p:nvSpPr>
            <p:spPr bwMode="auto">
              <a:xfrm>
                <a:off x="7494097" y="1033046"/>
                <a:ext cx="824265"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Char char="•"/>
                  <a:defRPr sz="2800">
                    <a:solidFill>
                      <a:schemeClr val="tx1"/>
                    </a:solidFill>
                    <a:latin typeface="Tahoma" panose="020B0604030504040204" pitchFamily="34" charset="0"/>
                  </a:defRPr>
                </a:lvl1pPr>
                <a:lvl2pPr marL="742950" indent="-285750">
                  <a:lnSpc>
                    <a:spcPct val="105000"/>
                  </a:lnSpc>
                  <a:spcBef>
                    <a:spcPct val="5000"/>
                  </a:spcBef>
                  <a:spcAft>
                    <a:spcPct val="15000"/>
                  </a:spcAft>
                  <a:buChar char="–"/>
                  <a:defRPr sz="2500">
                    <a:solidFill>
                      <a:schemeClr val="tx1"/>
                    </a:solidFill>
                    <a:latin typeface="Tahoma" panose="020B0604030504040204" pitchFamily="34" charset="0"/>
                  </a:defRPr>
                </a:lvl2pPr>
                <a:lvl3pPr marL="1143000" indent="-228600">
                  <a:lnSpc>
                    <a:spcPct val="105000"/>
                  </a:lnSpc>
                  <a:spcBef>
                    <a:spcPct val="15000"/>
                  </a:spcBef>
                  <a:spcAft>
                    <a:spcPct val="15000"/>
                  </a:spcAft>
                  <a:buChar char="•"/>
                  <a:defRPr sz="2200">
                    <a:solidFill>
                      <a:schemeClr val="tx1"/>
                    </a:solidFill>
                    <a:latin typeface="Tahoma" panose="020B0604030504040204" pitchFamily="34" charset="0"/>
                  </a:defRPr>
                </a:lvl3pPr>
                <a:lvl4pPr marL="1600200" indent="-228600">
                  <a:spcBef>
                    <a:spcPct val="20000"/>
                  </a:spcBef>
                  <a:buChar char="–"/>
                  <a:defRPr sz="2000">
                    <a:solidFill>
                      <a:schemeClr val="tx1"/>
                    </a:solidFill>
                    <a:latin typeface="Tahoma" panose="020B0604030504040204" pitchFamily="34" charset="0"/>
                  </a:defRPr>
                </a:lvl4pPr>
                <a:lvl5pPr marL="2057400" indent="-228600">
                  <a:spcBef>
                    <a:spcPct val="20000"/>
                  </a:spcBef>
                  <a:buChar char="»"/>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sz="2000">
                    <a:solidFill>
                      <a:schemeClr val="tx1"/>
                    </a:solidFill>
                    <a:latin typeface="Tahoma" panose="020B0604030504040204" pitchFamily="34" charset="0"/>
                  </a:defRPr>
                </a:lvl9pPr>
              </a:lstStyle>
              <a:p>
                <a:pPr eaLnBrk="1" hangingPunct="1">
                  <a:spcBef>
                    <a:spcPct val="0"/>
                  </a:spcBef>
                  <a:buFontTx/>
                  <a:buNone/>
                </a:pPr>
                <a:r>
                  <a:rPr lang="en-US" altLang="en-US" sz="1600">
                    <a:latin typeface="Arial" panose="020B0604020202020204" pitchFamily="34" charset="0"/>
                  </a:rPr>
                  <a:t>core e-</a:t>
                </a:r>
              </a:p>
            </p:txBody>
          </p:sp>
          <p:cxnSp>
            <p:nvCxnSpPr>
              <p:cNvPr id="13" name="Straight Arrow Connector 12"/>
              <p:cNvCxnSpPr/>
              <p:nvPr/>
            </p:nvCxnSpPr>
            <p:spPr>
              <a:xfrm rot="10800000">
                <a:off x="6848992" y="1577721"/>
                <a:ext cx="631308" cy="174625"/>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14" name="TextBox 40"/>
              <p:cNvSpPr txBox="1">
                <a:spLocks noChangeArrowheads="1"/>
              </p:cNvSpPr>
              <p:nvPr/>
            </p:nvSpPr>
            <p:spPr bwMode="auto">
              <a:xfrm>
                <a:off x="7407349" y="1612166"/>
                <a:ext cx="889987"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Char char="•"/>
                  <a:defRPr sz="2800">
                    <a:solidFill>
                      <a:schemeClr val="tx1"/>
                    </a:solidFill>
                    <a:latin typeface="Tahoma" panose="020B0604030504040204" pitchFamily="34" charset="0"/>
                  </a:defRPr>
                </a:lvl1pPr>
                <a:lvl2pPr marL="742950" indent="-285750">
                  <a:lnSpc>
                    <a:spcPct val="105000"/>
                  </a:lnSpc>
                  <a:spcBef>
                    <a:spcPct val="5000"/>
                  </a:spcBef>
                  <a:spcAft>
                    <a:spcPct val="15000"/>
                  </a:spcAft>
                  <a:buChar char="–"/>
                  <a:defRPr sz="2500">
                    <a:solidFill>
                      <a:schemeClr val="tx1"/>
                    </a:solidFill>
                    <a:latin typeface="Tahoma" panose="020B0604030504040204" pitchFamily="34" charset="0"/>
                  </a:defRPr>
                </a:lvl2pPr>
                <a:lvl3pPr marL="1143000" indent="-228600">
                  <a:lnSpc>
                    <a:spcPct val="105000"/>
                  </a:lnSpc>
                  <a:spcBef>
                    <a:spcPct val="15000"/>
                  </a:spcBef>
                  <a:spcAft>
                    <a:spcPct val="15000"/>
                  </a:spcAft>
                  <a:buChar char="•"/>
                  <a:defRPr sz="2200">
                    <a:solidFill>
                      <a:schemeClr val="tx1"/>
                    </a:solidFill>
                    <a:latin typeface="Tahoma" panose="020B0604030504040204" pitchFamily="34" charset="0"/>
                  </a:defRPr>
                </a:lvl3pPr>
                <a:lvl4pPr marL="1600200" indent="-228600">
                  <a:spcBef>
                    <a:spcPct val="20000"/>
                  </a:spcBef>
                  <a:buChar char="–"/>
                  <a:defRPr sz="2000">
                    <a:solidFill>
                      <a:schemeClr val="tx1"/>
                    </a:solidFill>
                    <a:latin typeface="Tahoma" panose="020B0604030504040204" pitchFamily="34" charset="0"/>
                  </a:defRPr>
                </a:lvl4pPr>
                <a:lvl5pPr marL="2057400" indent="-228600">
                  <a:spcBef>
                    <a:spcPct val="20000"/>
                  </a:spcBef>
                  <a:buChar char="»"/>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sz="2000">
                    <a:solidFill>
                      <a:schemeClr val="tx1"/>
                    </a:solidFill>
                    <a:latin typeface="Tahoma" panose="020B0604030504040204" pitchFamily="34" charset="0"/>
                  </a:defRPr>
                </a:lvl9pPr>
              </a:lstStyle>
              <a:p>
                <a:pPr eaLnBrk="1" hangingPunct="1">
                  <a:spcBef>
                    <a:spcPct val="0"/>
                  </a:spcBef>
                  <a:buFontTx/>
                  <a:buNone/>
                </a:pPr>
                <a:r>
                  <a:rPr lang="en-US" altLang="en-US" sz="1600" dirty="0">
                    <a:latin typeface="Arial" panose="020B0604020202020204" pitchFamily="34" charset="0"/>
                  </a:rPr>
                  <a:t>nucleus</a:t>
                </a:r>
              </a:p>
            </p:txBody>
          </p:sp>
        </p:grpSp>
      </p:grpSp>
    </p:spTree>
    <p:extLst>
      <p:ext uri="{BB962C8B-B14F-4D97-AF65-F5344CB8AC3E}">
        <p14:creationId xmlns:p14="http://schemas.microsoft.com/office/powerpoint/2010/main" val="34784911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HINEtemplate">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Aspect">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Aspect">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35000"/>
                <a:satMod val="150000"/>
              </a:schemeClr>
            </a:gs>
            <a:gs pos="45000">
              <a:schemeClr val="phClr">
                <a:shade val="68000"/>
                <a:satMod val="155000"/>
              </a:schemeClr>
            </a:gs>
            <a:gs pos="100000">
              <a:schemeClr val="phClr">
                <a:tint val="70000"/>
                <a:satMod val="175000"/>
              </a:schemeClr>
            </a:gs>
          </a:gsLst>
          <a:lin ang="16200000" scaled="0"/>
        </a:gradFill>
        <a:blipFill>
          <a:blip xmlns:r="http://schemas.openxmlformats.org/officeDocument/2006/relationships" r:embed="rId1">
            <a:duotone>
              <a:schemeClr val="phClr">
                <a:shade val="800"/>
                <a:satMod val="150000"/>
              </a:schemeClr>
              <a:schemeClr val="phClr">
                <a:tint val="80000"/>
                <a:satMod val="150000"/>
              </a:schemeClr>
            </a:duotone>
          </a:blip>
          <a:tile tx="0" ty="0" sx="75000" sy="7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1620</TotalTime>
  <Words>1501</Words>
  <Application>Microsoft Office PowerPoint</Application>
  <PresentationFormat>On-screen Show (4:3)</PresentationFormat>
  <Paragraphs>197</Paragraphs>
  <Slides>20</Slides>
  <Notes>13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20</vt:i4>
      </vt:variant>
    </vt:vector>
  </HeadingPairs>
  <TitlesOfParts>
    <vt:vector size="27" baseType="lpstr">
      <vt:lpstr>Arial</vt:lpstr>
      <vt:lpstr>Calibri</vt:lpstr>
      <vt:lpstr>Cambria Math</vt:lpstr>
      <vt:lpstr>Symbol</vt:lpstr>
      <vt:lpstr>Verdana</vt:lpstr>
      <vt:lpstr>Wingdings 2</vt:lpstr>
      <vt:lpstr>SHINEtemplate</vt:lpstr>
      <vt:lpstr>Scanning Electron Microscopy </vt:lpstr>
      <vt:lpstr>Microscope Background (LM vs EM)</vt:lpstr>
      <vt:lpstr>Microscope Resolution (LM vs EM)</vt:lpstr>
      <vt:lpstr>Light Microscope in Action</vt:lpstr>
      <vt:lpstr>PowerPoint Presentation</vt:lpstr>
      <vt:lpstr>Scanning Electron Microscope in Action</vt:lpstr>
      <vt:lpstr>Electron Gun</vt:lpstr>
      <vt:lpstr>Scanning Electron Microscope</vt:lpstr>
      <vt:lpstr>SEM: Electron Beam Interactions</vt:lpstr>
      <vt:lpstr>SEM: Electron Beam Interactions</vt:lpstr>
      <vt:lpstr>SEM: Electron Beam Interactions (Cont’d)</vt:lpstr>
      <vt:lpstr>SEM Sample Conditions</vt:lpstr>
      <vt:lpstr>Energy Dispersive X-ray Spectroscopy</vt:lpstr>
      <vt:lpstr>SEM Uses</vt:lpstr>
      <vt:lpstr>AFM Tip and Caterpillar</vt:lpstr>
      <vt:lpstr>Cork and Memory Foam </vt:lpstr>
      <vt:lpstr>Yarrow Leaf and Glitter</vt:lpstr>
      <vt:lpstr>Coffee Bean and Ball on Sponge</vt:lpstr>
      <vt:lpstr>Fungus and Bug in Web</vt:lpstr>
      <vt:lpstr>Tooth and Ant Eye</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Applications of Nanotechnology</dc:title>
  <dc:creator>Alissa</dc:creator>
  <cp:lastModifiedBy>Kristine Schroeder</cp:lastModifiedBy>
  <cp:revision>288</cp:revision>
  <cp:lastPrinted>2015-05-06T01:10:41Z</cp:lastPrinted>
  <dcterms:created xsi:type="dcterms:W3CDTF">2010-07-28T16:25:22Z</dcterms:created>
  <dcterms:modified xsi:type="dcterms:W3CDTF">2017-08-17T18:09:58Z</dcterms:modified>
</cp:coreProperties>
</file>